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0"/>
  </p:notesMasterIdLst>
  <p:sldIdLst>
    <p:sldId id="256" r:id="rId2"/>
    <p:sldId id="289" r:id="rId3"/>
    <p:sldId id="288" r:id="rId4"/>
    <p:sldId id="260" r:id="rId5"/>
    <p:sldId id="258" r:id="rId6"/>
    <p:sldId id="259" r:id="rId7"/>
    <p:sldId id="261" r:id="rId8"/>
    <p:sldId id="257" r:id="rId9"/>
    <p:sldId id="262" r:id="rId10"/>
    <p:sldId id="264" r:id="rId11"/>
    <p:sldId id="290" r:id="rId12"/>
    <p:sldId id="291" r:id="rId13"/>
    <p:sldId id="292" r:id="rId14"/>
    <p:sldId id="293" r:id="rId15"/>
    <p:sldId id="294" r:id="rId16"/>
    <p:sldId id="283" r:id="rId17"/>
    <p:sldId id="296" r:id="rId18"/>
    <p:sldId id="295" r:id="rId19"/>
    <p:sldId id="301" r:id="rId20"/>
    <p:sldId id="298" r:id="rId21"/>
    <p:sldId id="297" r:id="rId22"/>
    <p:sldId id="299" r:id="rId23"/>
    <p:sldId id="300" r:id="rId24"/>
    <p:sldId id="267" r:id="rId25"/>
    <p:sldId id="302" r:id="rId26"/>
    <p:sldId id="268" r:id="rId27"/>
    <p:sldId id="269" r:id="rId28"/>
    <p:sldId id="270" r:id="rId29"/>
    <p:sldId id="305" r:id="rId30"/>
    <p:sldId id="272" r:id="rId31"/>
    <p:sldId id="304" r:id="rId32"/>
    <p:sldId id="271" r:id="rId33"/>
    <p:sldId id="273" r:id="rId34"/>
    <p:sldId id="274" r:id="rId35"/>
    <p:sldId id="306" r:id="rId36"/>
    <p:sldId id="307" r:id="rId37"/>
    <p:sldId id="276" r:id="rId38"/>
    <p:sldId id="277" r:id="rId39"/>
    <p:sldId id="278" r:id="rId40"/>
    <p:sldId id="328" r:id="rId41"/>
    <p:sldId id="279" r:id="rId42"/>
    <p:sldId id="329" r:id="rId43"/>
    <p:sldId id="281" r:id="rId44"/>
    <p:sldId id="308" r:id="rId45"/>
    <p:sldId id="311" r:id="rId46"/>
    <p:sldId id="284" r:id="rId47"/>
    <p:sldId id="309" r:id="rId48"/>
    <p:sldId id="330" r:id="rId49"/>
    <p:sldId id="335" r:id="rId50"/>
    <p:sldId id="325" r:id="rId51"/>
    <p:sldId id="287" r:id="rId52"/>
    <p:sldId id="312" r:id="rId53"/>
    <p:sldId id="303" r:id="rId54"/>
    <p:sldId id="313" r:id="rId55"/>
    <p:sldId id="331" r:id="rId56"/>
    <p:sldId id="315" r:id="rId57"/>
    <p:sldId id="314" r:id="rId58"/>
    <p:sldId id="316" r:id="rId59"/>
    <p:sldId id="332" r:id="rId60"/>
    <p:sldId id="321" r:id="rId61"/>
    <p:sldId id="317" r:id="rId62"/>
    <p:sldId id="318" r:id="rId63"/>
    <p:sldId id="319" r:id="rId64"/>
    <p:sldId id="320" r:id="rId65"/>
    <p:sldId id="322" r:id="rId66"/>
    <p:sldId id="323" r:id="rId67"/>
    <p:sldId id="326" r:id="rId68"/>
    <p:sldId id="336" r:id="rId69"/>
    <p:sldId id="324" r:id="rId70"/>
    <p:sldId id="337" r:id="rId71"/>
    <p:sldId id="342" r:id="rId72"/>
    <p:sldId id="350" r:id="rId73"/>
    <p:sldId id="344" r:id="rId74"/>
    <p:sldId id="351" r:id="rId75"/>
    <p:sldId id="345" r:id="rId76"/>
    <p:sldId id="338" r:id="rId77"/>
    <p:sldId id="346" r:id="rId78"/>
    <p:sldId id="340" r:id="rId79"/>
    <p:sldId id="341" r:id="rId80"/>
    <p:sldId id="343" r:id="rId81"/>
    <p:sldId id="339" r:id="rId82"/>
    <p:sldId id="347" r:id="rId83"/>
    <p:sldId id="348" r:id="rId84"/>
    <p:sldId id="349" r:id="rId85"/>
    <p:sldId id="352" r:id="rId86"/>
    <p:sldId id="353" r:id="rId87"/>
    <p:sldId id="356" r:id="rId88"/>
    <p:sldId id="355"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30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166612-068C-4568-8EEF-B2DBD4126629}" type="datetimeFigureOut">
              <a:rPr lang="en-US" smtClean="0"/>
              <a:pPr/>
              <a:t>8/2/2022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F1C851-23FA-4DC7-8D85-8F95A802B909}" type="slidenum">
              <a:rPr lang="en-IN" smtClean="0"/>
              <a:pPr/>
              <a:t>‹#›</a:t>
            </a:fld>
            <a:endParaRPr lang="en-IN"/>
          </a:p>
        </p:txBody>
      </p:sp>
    </p:spTree>
    <p:extLst>
      <p:ext uri="{BB962C8B-B14F-4D97-AF65-F5344CB8AC3E}">
        <p14:creationId xmlns:p14="http://schemas.microsoft.com/office/powerpoint/2010/main" val="2433151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F1C851-23FA-4DC7-8D85-8F95A802B909}" type="slidenum">
              <a:rPr lang="en-IN" smtClean="0"/>
              <a:pPr/>
              <a:t>13</a:t>
            </a:fld>
            <a:endParaRPr lang="en-IN"/>
          </a:p>
        </p:txBody>
      </p:sp>
    </p:spTree>
    <p:extLst>
      <p:ext uri="{BB962C8B-B14F-4D97-AF65-F5344CB8AC3E}">
        <p14:creationId xmlns:p14="http://schemas.microsoft.com/office/powerpoint/2010/main" val="579565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8/2/2022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8/2/2022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8/2/2022</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8/2/2022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3429000"/>
            <a:ext cx="6629400" cy="3200400"/>
          </a:xfrm>
        </p:spPr>
        <p:txBody>
          <a:bodyPr>
            <a:normAutofit fontScale="92500" lnSpcReduction="10000"/>
          </a:bodyPr>
          <a:lstStyle/>
          <a:p>
            <a:r>
              <a:rPr lang="en-US" sz="3800" b="1" dirty="0"/>
              <a:t>ARTIFICIAL NEURAL NETWORKS</a:t>
            </a:r>
          </a:p>
          <a:p>
            <a:r>
              <a:rPr lang="en-US" sz="3200" b="1" dirty="0"/>
              <a:t>UNIT - I</a:t>
            </a:r>
          </a:p>
          <a:p>
            <a:endParaRPr lang="en-US" sz="3800" b="1" dirty="0"/>
          </a:p>
          <a:p>
            <a:pPr algn="r"/>
            <a:r>
              <a:rPr lang="en-IN" sz="3000" b="1" dirty="0" smtClean="0">
                <a:solidFill>
                  <a:srgbClr val="FF0000"/>
                </a:solidFill>
              </a:rPr>
              <a:t>Department</a:t>
            </a:r>
            <a:r>
              <a:rPr lang="en-IN" sz="3000" b="1" dirty="0">
                <a:solidFill>
                  <a:srgbClr val="FF0000"/>
                </a:solidFill>
              </a:rPr>
              <a:t>: </a:t>
            </a:r>
            <a:r>
              <a:rPr lang="en-IN" sz="3000" b="1" dirty="0" smtClean="0">
                <a:solidFill>
                  <a:srgbClr val="FF0000"/>
                </a:solidFill>
              </a:rPr>
              <a:t>AIML-B,C</a:t>
            </a:r>
            <a:endParaRPr lang="en-IN" sz="3000" b="1" dirty="0">
              <a:solidFill>
                <a:srgbClr val="FF0000"/>
              </a:solidFill>
            </a:endParaRPr>
          </a:p>
          <a:p>
            <a:pPr algn="r"/>
            <a:r>
              <a:rPr lang="en-IN" sz="3000" b="1" dirty="0">
                <a:solidFill>
                  <a:srgbClr val="FF0000"/>
                </a:solidFill>
              </a:rPr>
              <a:t>Staff Name: </a:t>
            </a:r>
            <a:r>
              <a:rPr lang="en-IN" sz="3000" b="1" dirty="0" err="1" smtClean="0">
                <a:solidFill>
                  <a:srgbClr val="FF0000"/>
                </a:solidFill>
              </a:rPr>
              <a:t>L.S</a:t>
            </a:r>
            <a:r>
              <a:rPr lang="en-IN" sz="3000" b="1" dirty="0" err="1">
                <a:solidFill>
                  <a:srgbClr val="FF0000"/>
                </a:solidFill>
              </a:rPr>
              <a:t>a</a:t>
            </a:r>
            <a:r>
              <a:rPr lang="en-IN" sz="3000" b="1" dirty="0" err="1" smtClean="0">
                <a:solidFill>
                  <a:srgbClr val="FF0000"/>
                </a:solidFill>
              </a:rPr>
              <a:t>sikala</a:t>
            </a:r>
            <a:endParaRPr lang="en-IN" sz="3000" b="1" dirty="0">
              <a:solidFill>
                <a:srgbClr val="FF0000"/>
              </a:solidFill>
            </a:endParaRPr>
          </a:p>
        </p:txBody>
      </p:sp>
      <p:sp>
        <p:nvSpPr>
          <p:cNvPr id="2" name="Title 1"/>
          <p:cNvSpPr>
            <a:spLocks noGrp="1"/>
          </p:cNvSpPr>
          <p:nvPr>
            <p:ph type="ctrTitle"/>
          </p:nvPr>
        </p:nvSpPr>
        <p:spPr/>
        <p:txBody>
          <a:bodyPr>
            <a:noAutofit/>
          </a:bodyPr>
          <a:lstStyle/>
          <a:p>
            <a:r>
              <a:rPr lang="en-IN" sz="4400" dirty="0"/>
              <a:t>SRM INSTITUTE OF SCIENCE AND TECHNOLOGY, CHENNAI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382000" cy="6248400"/>
          </a:xfrm>
        </p:spPr>
        <p:txBody>
          <a:bodyPr>
            <a:normAutofit/>
          </a:bodyPr>
          <a:lstStyle/>
          <a:p>
            <a:endParaRPr lang="en-IN" sz="2200" dirty="0">
              <a:latin typeface="Calibri" panose="020F0502020204030204" pitchFamily="34" charset="0"/>
              <a:cs typeface="Calibri" panose="020F0502020204030204" pitchFamily="34" charset="0"/>
            </a:endParaRPr>
          </a:p>
          <a:p>
            <a:r>
              <a:rPr lang="en-IN" sz="2200" dirty="0">
                <a:latin typeface="Calibri" panose="020F0502020204030204" pitchFamily="34" charset="0"/>
                <a:cs typeface="Calibri" panose="020F0502020204030204" pitchFamily="34" charset="0"/>
              </a:rPr>
              <a:t>The said characteristics of a human is implemented successfully with the help ANN.</a:t>
            </a:r>
          </a:p>
          <a:p>
            <a:pPr lvl="1"/>
            <a:r>
              <a:rPr lang="en-IN" sz="2200" dirty="0">
                <a:latin typeface="Calibri" panose="020F0502020204030204" pitchFamily="34" charset="0"/>
                <a:cs typeface="Calibri" panose="020F0502020204030204" pitchFamily="34" charset="0"/>
              </a:rPr>
              <a:t>Self-organization</a:t>
            </a:r>
            <a:endParaRPr lang="en-US" sz="2200" dirty="0">
              <a:latin typeface="Calibri" panose="020F0502020204030204" pitchFamily="34" charset="0"/>
              <a:cs typeface="Calibri" panose="020F0502020204030204" pitchFamily="34" charset="0"/>
            </a:endParaRPr>
          </a:p>
          <a:p>
            <a:pPr lvl="1"/>
            <a:r>
              <a:rPr lang="en-IN" sz="2200" dirty="0">
                <a:latin typeface="Calibri" panose="020F0502020204030204" pitchFamily="34" charset="0"/>
                <a:cs typeface="Calibri" panose="020F0502020204030204" pitchFamily="34" charset="0"/>
              </a:rPr>
              <a:t>Capability to learn</a:t>
            </a:r>
          </a:p>
          <a:p>
            <a:pPr lvl="1"/>
            <a:r>
              <a:rPr lang="en-US" sz="2200" dirty="0">
                <a:latin typeface="Calibri" panose="020F0502020204030204" pitchFamily="34" charset="0"/>
                <a:cs typeface="Calibri" panose="020F0502020204030204" pitchFamily="34" charset="0"/>
              </a:rPr>
              <a:t>Parallelism</a:t>
            </a:r>
          </a:p>
          <a:p>
            <a:pPr lvl="1"/>
            <a:r>
              <a:rPr lang="en-US" sz="2200" dirty="0">
                <a:latin typeface="Calibri" panose="020F0502020204030204" pitchFamily="34" charset="0"/>
                <a:cs typeface="Calibri" panose="020F0502020204030204" pitchFamily="34" charset="0"/>
              </a:rPr>
              <a:t>Generalize and associate data.</a:t>
            </a:r>
          </a:p>
          <a:p>
            <a:pPr lvl="1"/>
            <a:r>
              <a:rPr lang="en-US" sz="2200" dirty="0">
                <a:latin typeface="Calibri" panose="020F0502020204030204" pitchFamily="34" charset="0"/>
                <a:cs typeface="Calibri" panose="020F0502020204030204" pitchFamily="34" charset="0"/>
              </a:rPr>
              <a:t>Fault tolerance.</a:t>
            </a:r>
          </a:p>
          <a:p>
            <a:r>
              <a:rPr lang="en-IN" sz="2200" dirty="0">
                <a:latin typeface="Calibri" panose="020F0502020204030204" pitchFamily="34" charset="0"/>
                <a:cs typeface="Calibri" panose="020F0502020204030204" pitchFamily="34" charset="0"/>
              </a:rPr>
              <a:t>History, development, decline and resurgence of a wide approach to solve problems. </a:t>
            </a:r>
          </a:p>
          <a:p>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6680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19487-5571-456B-A970-610F534A5E0B}"/>
              </a:ext>
            </a:extLst>
          </p:cNvPr>
          <p:cNvSpPr>
            <a:spLocks noGrp="1"/>
          </p:cNvSpPr>
          <p:nvPr>
            <p:ph type="title"/>
          </p:nvPr>
        </p:nvSpPr>
        <p:spPr>
          <a:xfrm>
            <a:off x="304800" y="274638"/>
            <a:ext cx="8382000" cy="1143000"/>
          </a:xfrm>
        </p:spPr>
        <p:txBody>
          <a:bodyPr>
            <a:normAutofit/>
          </a:bodyPr>
          <a:lstStyle/>
          <a:p>
            <a:r>
              <a:rPr lang="en-US" sz="2200" dirty="0">
                <a:solidFill>
                  <a:schemeClr val="tx1"/>
                </a:solidFill>
                <a:effectLst/>
                <a:latin typeface="Calibri" panose="020F0502020204030204" pitchFamily="34" charset="0"/>
                <a:ea typeface="LM Roman 10"/>
                <a:cs typeface="Calibri" panose="020F0502020204030204" pitchFamily="34" charset="0"/>
              </a:rPr>
              <a:t>A small robot with eight sensors and two motors. The arrow indicates the driving direction.</a:t>
            </a:r>
            <a:endParaRPr lang="en-IN" sz="2200" dirty="0">
              <a:solidFill>
                <a:schemeClr val="tx1"/>
              </a:solidFill>
              <a:latin typeface="Calibri" panose="020F0502020204030204" pitchFamily="34" charset="0"/>
              <a:cs typeface="Calibri" panose="020F0502020204030204" pitchFamily="34" charset="0"/>
            </a:endParaRPr>
          </a:p>
        </p:txBody>
      </p:sp>
      <p:pic>
        <p:nvPicPr>
          <p:cNvPr id="4" name="image7.png">
            <a:extLst>
              <a:ext uri="{FF2B5EF4-FFF2-40B4-BE49-F238E27FC236}">
                <a16:creationId xmlns:a16="http://schemas.microsoft.com/office/drawing/2014/main" xmlns="" id="{147D1752-3694-4B1B-AFF6-A824CC2729D5}"/>
              </a:ext>
            </a:extLst>
          </p:cNvPr>
          <p:cNvPicPr>
            <a:picLocks noGrp="1"/>
          </p:cNvPicPr>
          <p:nvPr>
            <p:ph sz="quarter" idx="1"/>
          </p:nvPr>
        </p:nvPicPr>
        <p:blipFill>
          <a:blip r:embed="rId2" cstate="print"/>
          <a:stretch>
            <a:fillRect/>
          </a:stretch>
        </p:blipFill>
        <p:spPr>
          <a:xfrm>
            <a:off x="2286000" y="1905000"/>
            <a:ext cx="3823607" cy="4191000"/>
          </a:xfrm>
          <a:prstGeom prst="rect">
            <a:avLst/>
          </a:prstGeom>
        </p:spPr>
      </p:pic>
    </p:spTree>
    <p:extLst>
      <p:ext uri="{BB962C8B-B14F-4D97-AF65-F5344CB8AC3E}">
        <p14:creationId xmlns:p14="http://schemas.microsoft.com/office/powerpoint/2010/main" val="1891380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6D6DC97-0BF7-41FA-B8D6-69DEF3409E8B}"/>
              </a:ext>
            </a:extLst>
          </p:cNvPr>
          <p:cNvSpPr>
            <a:spLocks noGrp="1"/>
          </p:cNvSpPr>
          <p:nvPr>
            <p:ph sz="quarter" idx="1"/>
          </p:nvPr>
        </p:nvSpPr>
        <p:spPr>
          <a:xfrm>
            <a:off x="381000" y="304800"/>
            <a:ext cx="8382000" cy="6248400"/>
          </a:xfrm>
        </p:spPr>
        <p:txBody>
          <a:bodyPr/>
          <a:lstStyle/>
          <a:p>
            <a:pPr marL="0" indent="0" algn="ctr">
              <a:buNone/>
            </a:pPr>
            <a:r>
              <a:rPr lang="en-IN" sz="2400" b="1" dirty="0">
                <a:latin typeface="Calibri" panose="020F0502020204030204" pitchFamily="34" charset="0"/>
                <a:cs typeface="Calibri" panose="020F0502020204030204" pitchFamily="34" charset="0"/>
              </a:rPr>
              <a:t>The classical way</a:t>
            </a:r>
          </a:p>
          <a:p>
            <a:pPr marL="0" indent="0">
              <a:buNone/>
            </a:pPr>
            <a:endParaRPr lang="en-US"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It has eight distance sensors from which it extracts input data.</a:t>
            </a:r>
          </a:p>
          <a:p>
            <a:r>
              <a:rPr lang="en-US" sz="2200" dirty="0">
                <a:latin typeface="Calibri" panose="020F0502020204030204" pitchFamily="34" charset="0"/>
                <a:cs typeface="Calibri" panose="020F0502020204030204" pitchFamily="34" charset="0"/>
              </a:rPr>
              <a:t>Three sensors are placed on the front right, three on the front left, and two on the back.</a:t>
            </a:r>
          </a:p>
          <a:p>
            <a:r>
              <a:rPr lang="en-US" sz="2200" dirty="0">
                <a:latin typeface="Calibri" panose="020F0502020204030204" pitchFamily="34" charset="0"/>
                <a:cs typeface="Calibri" panose="020F0502020204030204" pitchFamily="34" charset="0"/>
              </a:rPr>
              <a:t>Each sensor provides a real numeric value at any time.</a:t>
            </a:r>
          </a:p>
          <a:p>
            <a:r>
              <a:rPr lang="en-US" sz="2200" dirty="0">
                <a:latin typeface="Calibri" panose="020F0502020204030204" pitchFamily="34" charset="0"/>
                <a:cs typeface="Calibri" panose="020F0502020204030204" pitchFamily="34" charset="0"/>
              </a:rPr>
              <a:t>We always receive an </a:t>
            </a:r>
            <a:r>
              <a:rPr lang="en-US" sz="2200" dirty="0">
                <a:effectLst/>
                <a:latin typeface="Calibri" panose="020F0502020204030204" pitchFamily="34" charset="0"/>
                <a:ea typeface="LM Roman 10"/>
                <a:cs typeface="Calibri" panose="020F0502020204030204" pitchFamily="34" charset="0"/>
              </a:rPr>
              <a:t>input </a:t>
            </a:r>
            <a:r>
              <a:rPr lang="en-US" sz="2200" b="1" i="1" dirty="0">
                <a:effectLst/>
                <a:latin typeface="Calibri" panose="020F0502020204030204" pitchFamily="34" charset="0"/>
                <a:ea typeface="LM Roman 10"/>
                <a:cs typeface="Calibri" panose="020F0502020204030204" pitchFamily="34" charset="0"/>
              </a:rPr>
              <a:t>I ∈</a:t>
            </a:r>
            <a:r>
              <a:rPr lang="en-US" sz="2200" b="1" i="1" spc="-85"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R</a:t>
            </a:r>
            <a:r>
              <a:rPr lang="en-US" sz="2200" b="1" baseline="30000" dirty="0">
                <a:effectLst/>
                <a:latin typeface="Calibri" panose="020F0502020204030204" pitchFamily="34" charset="0"/>
                <a:ea typeface="LM Roman 10"/>
                <a:cs typeface="Calibri" panose="020F0502020204030204" pitchFamily="34" charset="0"/>
              </a:rPr>
              <a:t>8</a:t>
            </a:r>
            <a:r>
              <a:rPr lang="en-US" sz="2200" b="1"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It shall only drive on but stop when it collide with an obstacle.</a:t>
            </a:r>
          </a:p>
          <a:p>
            <a:r>
              <a:rPr lang="en-US" sz="2200" dirty="0">
                <a:latin typeface="Calibri" panose="020F0502020204030204" pitchFamily="34" charset="0"/>
                <a:cs typeface="Calibri" panose="020F0502020204030204" pitchFamily="34" charset="0"/>
              </a:rPr>
              <a:t>Output is binary: </a:t>
            </a:r>
          </a:p>
          <a:p>
            <a:pPr lvl="1"/>
            <a:r>
              <a:rPr lang="en-US" sz="2200" dirty="0">
                <a:latin typeface="Calibri" panose="020F0502020204030204" pitchFamily="34" charset="0"/>
                <a:cs typeface="Calibri" panose="020F0502020204030204" pitchFamily="34" charset="0"/>
              </a:rPr>
              <a:t>H = 0 for "</a:t>
            </a:r>
            <a:r>
              <a:rPr lang="en-US" sz="2200" b="1" dirty="0">
                <a:latin typeface="Calibri" panose="020F0502020204030204" pitchFamily="34" charset="0"/>
                <a:cs typeface="Calibri" panose="020F0502020204030204" pitchFamily="34" charset="0"/>
              </a:rPr>
              <a:t>Everything is okay, drive on</a:t>
            </a:r>
            <a:r>
              <a:rPr lang="en-US" sz="2200" dirty="0">
                <a:latin typeface="Calibri" panose="020F0502020204030204" pitchFamily="34" charset="0"/>
                <a:cs typeface="Calibri" panose="020F0502020204030204" pitchFamily="34" charset="0"/>
              </a:rPr>
              <a:t>" and</a:t>
            </a:r>
          </a:p>
          <a:p>
            <a:pPr lvl="1"/>
            <a:r>
              <a:rPr lang="en-US" sz="2200" dirty="0">
                <a:latin typeface="Calibri" panose="020F0502020204030204" pitchFamily="34" charset="0"/>
                <a:cs typeface="Calibri" panose="020F0502020204030204" pitchFamily="34" charset="0"/>
              </a:rPr>
              <a:t>H = 1 for "</a:t>
            </a:r>
            <a:r>
              <a:rPr lang="en-US" sz="2200" b="1" dirty="0">
                <a:latin typeface="Calibri" panose="020F0502020204030204" pitchFamily="34" charset="0"/>
                <a:cs typeface="Calibri" panose="020F0502020204030204" pitchFamily="34" charset="0"/>
              </a:rPr>
              <a:t>Stop, The output is called H for halt signal</a:t>
            </a:r>
            <a:r>
              <a:rPr lang="en-US" sz="2200" dirty="0">
                <a:latin typeface="Calibri" panose="020F0502020204030204" pitchFamily="34" charset="0"/>
                <a:cs typeface="Calibri" panose="020F0502020204030204" pitchFamily="34" charset="0"/>
              </a:rPr>
              <a:t>". </a:t>
            </a:r>
          </a:p>
          <a:p>
            <a:pPr lvl="1"/>
            <a:r>
              <a:rPr lang="en-US" sz="2200" dirty="0">
                <a:latin typeface="Calibri" panose="020F0502020204030204" pitchFamily="34" charset="0"/>
                <a:cs typeface="Calibri" panose="020F0502020204030204" pitchFamily="34" charset="0"/>
              </a:rPr>
              <a:t>Mapping </a:t>
            </a:r>
          </a:p>
          <a:p>
            <a:pPr marL="1965960" lvl="7" indent="0">
              <a:buNone/>
            </a:pPr>
            <a:r>
              <a:rPr lang="en-US" sz="2200" b="1" i="1" dirty="0">
                <a:effectLst/>
                <a:latin typeface="Calibri" panose="020F0502020204030204" pitchFamily="34" charset="0"/>
                <a:ea typeface="LM Roman 10"/>
                <a:cs typeface="Calibri" panose="020F0502020204030204" pitchFamily="34" charset="0"/>
              </a:rPr>
              <a:t>f </a:t>
            </a:r>
            <a:r>
              <a:rPr lang="en-US" sz="2200" b="1" dirty="0">
                <a:effectLst/>
                <a:latin typeface="Calibri" panose="020F0502020204030204" pitchFamily="34" charset="0"/>
                <a:ea typeface="LM Roman 10"/>
                <a:cs typeface="Calibri" panose="020F0502020204030204" pitchFamily="34" charset="0"/>
              </a:rPr>
              <a:t>: R</a:t>
            </a:r>
            <a:r>
              <a:rPr lang="en-US" sz="2200" b="1" baseline="30000" dirty="0">
                <a:effectLst/>
                <a:latin typeface="Calibri" panose="020F0502020204030204" pitchFamily="34" charset="0"/>
                <a:ea typeface="LM Roman 10"/>
                <a:cs typeface="Calibri" panose="020F0502020204030204" pitchFamily="34" charset="0"/>
              </a:rPr>
              <a:t>8</a:t>
            </a:r>
            <a:r>
              <a:rPr lang="en-US" sz="2200" b="1" dirty="0">
                <a:effectLst/>
                <a:latin typeface="Calibri" panose="020F0502020204030204" pitchFamily="34" charset="0"/>
                <a:ea typeface="LM Roman 10"/>
                <a:cs typeface="Calibri" panose="020F0502020204030204" pitchFamily="34" charset="0"/>
              </a:rPr>
              <a:t> </a:t>
            </a:r>
            <a:r>
              <a:rPr lang="en-US" sz="2200" b="1" i="1" dirty="0">
                <a:effectLst/>
                <a:latin typeface="Calibri" panose="020F0502020204030204" pitchFamily="34" charset="0"/>
                <a:ea typeface="LM Roman 10"/>
                <a:cs typeface="Calibri" panose="020F0502020204030204" pitchFamily="34" charset="0"/>
              </a:rPr>
              <a:t>→</a:t>
            </a:r>
            <a:r>
              <a:rPr lang="en-US" sz="2200" b="1" i="1" spc="-265" dirty="0">
                <a:effectLst/>
                <a:latin typeface="Calibri" panose="020F0502020204030204" pitchFamily="34" charset="0"/>
                <a:ea typeface="LM Roman 10"/>
                <a:cs typeface="Calibri" panose="020F0502020204030204" pitchFamily="34" charset="0"/>
              </a:rPr>
              <a:t> </a:t>
            </a:r>
            <a:r>
              <a:rPr lang="en-US" sz="2200" b="1" spc="15" dirty="0">
                <a:effectLst/>
                <a:latin typeface="Calibri" panose="020F0502020204030204" pitchFamily="34" charset="0"/>
                <a:ea typeface="LM Roman 10"/>
                <a:cs typeface="Calibri" panose="020F0502020204030204" pitchFamily="34" charset="0"/>
              </a:rPr>
              <a:t>B</a:t>
            </a:r>
            <a:r>
              <a:rPr lang="en-US" sz="2200" b="1" spc="15" baseline="30000" dirty="0">
                <a:effectLst/>
                <a:latin typeface="Calibri" panose="020F0502020204030204" pitchFamily="34" charset="0"/>
                <a:ea typeface="LM Roman 10"/>
                <a:cs typeface="Calibri" panose="020F0502020204030204" pitchFamily="34" charset="0"/>
              </a:rPr>
              <a:t>1</a:t>
            </a:r>
            <a:endParaRPr lang="en-US" sz="2200"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320040" lvl="1" indent="0">
              <a:buNone/>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4957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FC1561-E56F-4F3D-8993-FCEA327318D1}"/>
              </a:ext>
            </a:extLst>
          </p:cNvPr>
          <p:cNvSpPr>
            <a:spLocks noGrp="1"/>
          </p:cNvSpPr>
          <p:nvPr>
            <p:ph sz="quarter" idx="1"/>
          </p:nvPr>
        </p:nvSpPr>
        <p:spPr>
          <a:xfrm>
            <a:off x="304800" y="228600"/>
            <a:ext cx="8534400" cy="6400800"/>
          </a:xfrm>
        </p:spPr>
        <p:txBody>
          <a:bodyPr/>
          <a:lstStyle/>
          <a:p>
            <a:pPr marL="0" indent="0" algn="ctr">
              <a:buNone/>
            </a:pPr>
            <a:r>
              <a:rPr lang="en-IN" sz="2400" b="1" dirty="0">
                <a:latin typeface="Calibri" panose="020F0502020204030204" pitchFamily="34" charset="0"/>
                <a:cs typeface="Calibri" panose="020F0502020204030204" pitchFamily="34" charset="0"/>
              </a:rPr>
              <a:t>The way of learning</a:t>
            </a:r>
          </a:p>
          <a:p>
            <a:endParaRPr lang="en-IN" dirty="0"/>
          </a:p>
        </p:txBody>
      </p:sp>
      <p:pic>
        <p:nvPicPr>
          <p:cNvPr id="4" name="image9.jpeg">
            <a:extLst>
              <a:ext uri="{FF2B5EF4-FFF2-40B4-BE49-F238E27FC236}">
                <a16:creationId xmlns:a16="http://schemas.microsoft.com/office/drawing/2014/main" xmlns="" id="{B3ABE14E-ABE6-47CE-9186-D9D5930480A6}"/>
              </a:ext>
            </a:extLst>
          </p:cNvPr>
          <p:cNvPicPr/>
          <p:nvPr/>
        </p:nvPicPr>
        <p:blipFill>
          <a:blip r:embed="rId3" cstate="print"/>
          <a:stretch>
            <a:fillRect/>
          </a:stretch>
        </p:blipFill>
        <p:spPr>
          <a:xfrm>
            <a:off x="609600" y="1371600"/>
            <a:ext cx="7543800" cy="4648199"/>
          </a:xfrm>
          <a:prstGeom prst="rect">
            <a:avLst/>
          </a:prstGeom>
        </p:spPr>
      </p:pic>
    </p:spTree>
    <p:extLst>
      <p:ext uri="{BB962C8B-B14F-4D97-AF65-F5344CB8AC3E}">
        <p14:creationId xmlns:p14="http://schemas.microsoft.com/office/powerpoint/2010/main" val="39553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39110DC-4C8D-4D82-AA9F-ACF47D9D97C1}"/>
              </a:ext>
            </a:extLst>
          </p:cNvPr>
          <p:cNvSpPr>
            <a:spLocks noGrp="1"/>
          </p:cNvSpPr>
          <p:nvPr>
            <p:ph sz="quarter" idx="1"/>
          </p:nvPr>
        </p:nvSpPr>
        <p:spPr>
          <a:xfrm>
            <a:off x="304800" y="304800"/>
            <a:ext cx="8534400" cy="6248400"/>
          </a:xfrm>
        </p:spPr>
        <p:txBody>
          <a:bodyPr>
            <a:normAutofit/>
          </a:bodyPr>
          <a:lstStyle/>
          <a:p>
            <a:pPr marL="0" indent="0" algn="ctr">
              <a:buNone/>
            </a:pPr>
            <a:r>
              <a:rPr lang="en-IN" sz="2400" b="1" dirty="0">
                <a:latin typeface="Calibri" panose="020F0502020204030204" pitchFamily="34" charset="0"/>
                <a:cs typeface="Calibri" panose="020F0502020204030204" pitchFamily="34" charset="0"/>
              </a:rPr>
              <a:t>The way of learning</a:t>
            </a:r>
          </a:p>
          <a:p>
            <a:pPr marL="0" indent="0">
              <a:buNone/>
            </a:pPr>
            <a:endParaRPr lang="en-US" sz="24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We show different possible situations to the robot.</a:t>
            </a:r>
          </a:p>
          <a:p>
            <a:r>
              <a:rPr lang="en-US" sz="2200" dirty="0">
                <a:latin typeface="Calibri" panose="020F0502020204030204" pitchFamily="34" charset="0"/>
                <a:cs typeface="Calibri" panose="020F0502020204030204" pitchFamily="34" charset="0"/>
              </a:rPr>
              <a:t>The robot shall learn on its own what to do. </a:t>
            </a:r>
          </a:p>
          <a:p>
            <a:r>
              <a:rPr lang="en-US" sz="2200" dirty="0">
                <a:latin typeface="Calibri" panose="020F0502020204030204" pitchFamily="34" charset="0"/>
                <a:cs typeface="Calibri" panose="020F0502020204030204" pitchFamily="34" charset="0"/>
              </a:rPr>
              <a:t>Neural network as a kind of </a:t>
            </a:r>
            <a:r>
              <a:rPr lang="en-US" sz="2200" b="1" dirty="0">
                <a:latin typeface="Calibri" panose="020F0502020204030204" pitchFamily="34" charset="0"/>
                <a:cs typeface="Calibri" panose="020F0502020204030204" pitchFamily="34" charset="0"/>
              </a:rPr>
              <a:t>black box</a:t>
            </a:r>
            <a:r>
              <a:rPr lang="en-US" sz="2200" dirty="0">
                <a:latin typeface="Calibri" panose="020F0502020204030204" pitchFamily="34" charset="0"/>
                <a:cs typeface="Calibri" panose="020F0502020204030204" pitchFamily="34" charset="0"/>
              </a:rPr>
              <a:t>.</a:t>
            </a:r>
          </a:p>
          <a:p>
            <a:r>
              <a:rPr lang="en-IN" sz="2200" dirty="0">
                <a:latin typeface="Calibri" panose="020F0502020204030204" pitchFamily="34" charset="0"/>
                <a:cs typeface="Calibri" panose="020F0502020204030204" pitchFamily="34" charset="0"/>
              </a:rPr>
              <a:t>Training samples.</a:t>
            </a:r>
          </a:p>
          <a:p>
            <a:r>
              <a:rPr lang="en-IN" sz="2200" dirty="0">
                <a:latin typeface="Calibri" panose="020F0502020204030204" pitchFamily="34" charset="0"/>
                <a:cs typeface="Calibri" panose="020F0502020204030204" pitchFamily="34" charset="0"/>
              </a:rPr>
              <a:t>Learning procedure </a:t>
            </a:r>
            <a:r>
              <a:rPr lang="en-US" sz="2200" dirty="0">
                <a:latin typeface="Calibri" panose="020F0502020204030204" pitchFamily="34" charset="0"/>
                <a:cs typeface="Calibri" panose="020F0502020204030204" pitchFamily="34" charset="0"/>
              </a:rPr>
              <a:t>is a simple algorithm or a mathematical formula</a:t>
            </a:r>
            <a:r>
              <a:rPr lang="en-IN"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The neural network will generalize from these samples and find a universal rule.</a:t>
            </a:r>
          </a:p>
          <a:p>
            <a:r>
              <a:rPr lang="en-US" sz="2200" dirty="0">
                <a:latin typeface="Calibri" panose="020F0502020204030204" pitchFamily="34" charset="0"/>
                <a:cs typeface="Calibri" panose="020F0502020204030204" pitchFamily="34" charset="0"/>
              </a:rPr>
              <a:t>Now the mapping is </a:t>
            </a:r>
          </a:p>
          <a:p>
            <a:pPr marL="2240280" lvl="8" indent="0">
              <a:buNone/>
            </a:pPr>
            <a:r>
              <a:rPr lang="en-US" sz="2200" b="1" i="1" dirty="0">
                <a:effectLst/>
                <a:latin typeface="Calibri" panose="020F0502020204030204" pitchFamily="34" charset="0"/>
                <a:ea typeface="LM Roman 10"/>
                <a:cs typeface="Calibri" panose="020F0502020204030204" pitchFamily="34" charset="0"/>
              </a:rPr>
              <a:t>f </a:t>
            </a:r>
            <a:r>
              <a:rPr lang="en-US" sz="2200" b="1" dirty="0">
                <a:effectLst/>
                <a:latin typeface="Calibri" panose="020F0502020204030204" pitchFamily="34" charset="0"/>
                <a:ea typeface="LM Roman 10"/>
                <a:cs typeface="Calibri" panose="020F0502020204030204" pitchFamily="34" charset="0"/>
              </a:rPr>
              <a:t>: R</a:t>
            </a:r>
            <a:r>
              <a:rPr lang="en-US" sz="2200" b="1" baseline="30000" dirty="0">
                <a:effectLst/>
                <a:latin typeface="Calibri" panose="020F0502020204030204" pitchFamily="34" charset="0"/>
                <a:ea typeface="LM Roman 10"/>
                <a:cs typeface="Calibri" panose="020F0502020204030204" pitchFamily="34" charset="0"/>
              </a:rPr>
              <a:t>8</a:t>
            </a:r>
            <a:r>
              <a:rPr lang="en-US" sz="2200" b="1" dirty="0">
                <a:effectLst/>
                <a:latin typeface="Calibri" panose="020F0502020204030204" pitchFamily="34" charset="0"/>
                <a:ea typeface="LM Roman 10"/>
                <a:cs typeface="Calibri" panose="020F0502020204030204" pitchFamily="34" charset="0"/>
              </a:rPr>
              <a:t> </a:t>
            </a:r>
            <a:r>
              <a:rPr lang="en-US" sz="2200" b="1" i="1" dirty="0">
                <a:effectLst/>
                <a:latin typeface="Calibri" panose="020F0502020204030204" pitchFamily="34" charset="0"/>
                <a:ea typeface="LM Roman 10"/>
                <a:cs typeface="Calibri" panose="020F0502020204030204" pitchFamily="34" charset="0"/>
              </a:rPr>
              <a:t>→</a:t>
            </a:r>
            <a:r>
              <a:rPr lang="en-US" sz="2200" b="1" i="1" spc="-265" dirty="0">
                <a:effectLst/>
                <a:latin typeface="Calibri" panose="020F0502020204030204" pitchFamily="34" charset="0"/>
                <a:ea typeface="LM Roman 10"/>
                <a:cs typeface="Calibri" panose="020F0502020204030204" pitchFamily="34" charset="0"/>
              </a:rPr>
              <a:t> </a:t>
            </a:r>
            <a:r>
              <a:rPr lang="en-US" sz="2200" b="1" spc="15" dirty="0">
                <a:effectLst/>
                <a:latin typeface="Calibri" panose="020F0502020204030204" pitchFamily="34" charset="0"/>
                <a:ea typeface="LM Roman 10"/>
                <a:cs typeface="Calibri" panose="020F0502020204030204" pitchFamily="34" charset="0"/>
              </a:rPr>
              <a:t>R</a:t>
            </a:r>
            <a:r>
              <a:rPr lang="en-US" sz="2200" b="1" spc="15" baseline="30000" dirty="0">
                <a:effectLst/>
                <a:latin typeface="Calibri" panose="020F0502020204030204" pitchFamily="34" charset="0"/>
                <a:ea typeface="LM Roman 10"/>
                <a:cs typeface="Calibri" panose="020F0502020204030204" pitchFamily="34" charset="0"/>
              </a:rPr>
              <a:t>2</a:t>
            </a:r>
          </a:p>
          <a:p>
            <a:r>
              <a:rPr lang="en-US" sz="2200" dirty="0">
                <a:latin typeface="Calibri" panose="020F0502020204030204" pitchFamily="34" charset="0"/>
                <a:cs typeface="Calibri" panose="020F0502020204030204" pitchFamily="34" charset="0"/>
              </a:rPr>
              <a:t>The robot queries the network and changes its position, the sensor values are changed once again, and so on.</a:t>
            </a:r>
            <a:endParaRPr lang="en-US" sz="2200" i="1" spc="15" baseline="30000" dirty="0">
              <a:latin typeface="Calibri" panose="020F0502020204030204" pitchFamily="34" charset="0"/>
              <a:ea typeface="LM Roman 10"/>
              <a:cs typeface="Calibri" panose="020F0502020204030204" pitchFamily="34" charset="0"/>
            </a:endParaRPr>
          </a:p>
          <a:p>
            <a:r>
              <a:rPr lang="en-US" sz="2200" dirty="0">
                <a:latin typeface="Calibri" panose="020F0502020204030204" pitchFamily="34" charset="0"/>
                <a:cs typeface="Calibri" panose="020F0502020204030204" pitchFamily="34" charset="0"/>
              </a:rPr>
              <a:t>The two motors controlled by means of the sensor inputs.</a:t>
            </a:r>
            <a:endParaRPr lang="en-IN" sz="2200" dirty="0">
              <a:effectLst/>
              <a:latin typeface="Calibri" panose="020F0502020204030204" pitchFamily="34" charset="0"/>
              <a:ea typeface="LM Roman 1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8344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F8B824C6-F421-499F-8EB4-78F5F8B379C8}"/>
              </a:ext>
            </a:extLst>
          </p:cNvPr>
          <p:cNvSpPr>
            <a:spLocks noGrp="1"/>
          </p:cNvSpPr>
          <p:nvPr>
            <p:ph sz="quarter" idx="1"/>
          </p:nvPr>
        </p:nvSpPr>
        <p:spPr>
          <a:xfrm>
            <a:off x="304800" y="381000"/>
            <a:ext cx="8382000" cy="5638800"/>
          </a:xfrm>
        </p:spPr>
        <p:txBody>
          <a:bodyPr/>
          <a:lstStyle/>
          <a:p>
            <a:pPr marL="0" indent="0" algn="ctr">
              <a:buNone/>
            </a:pPr>
            <a:r>
              <a:rPr lang="en-US" sz="2400" b="1" dirty="0">
                <a:effectLst/>
                <a:latin typeface="Calibri" panose="020F0502020204030204" pitchFamily="34" charset="0"/>
                <a:ea typeface="Calibri" panose="020F0502020204030204" pitchFamily="34" charset="0"/>
                <a:cs typeface="Calibri" panose="020F0502020204030204" pitchFamily="34" charset="0"/>
              </a:rPr>
              <a:t>Basics of Artificial Neural Networks</a:t>
            </a:r>
          </a:p>
          <a:p>
            <a:endParaRPr lang="en-IN" dirty="0"/>
          </a:p>
        </p:txBody>
      </p:sp>
      <p:pic>
        <p:nvPicPr>
          <p:cNvPr id="9" name="Picture 8">
            <a:extLst>
              <a:ext uri="{FF2B5EF4-FFF2-40B4-BE49-F238E27FC236}">
                <a16:creationId xmlns:a16="http://schemas.microsoft.com/office/drawing/2014/main" xmlns="" id="{E96715B9-AF7E-4580-8107-684D9A21C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025" y="1447800"/>
            <a:ext cx="7219950" cy="4572000"/>
          </a:xfrm>
          <a:prstGeom prst="rect">
            <a:avLst/>
          </a:prstGeom>
        </p:spPr>
      </p:pic>
    </p:spTree>
    <p:extLst>
      <p:ext uri="{BB962C8B-B14F-4D97-AF65-F5344CB8AC3E}">
        <p14:creationId xmlns:p14="http://schemas.microsoft.com/office/powerpoint/2010/main" val="28952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458200" cy="6248400"/>
          </a:xfrm>
        </p:spPr>
        <p:txBody>
          <a:bodyPr>
            <a:normAutofit/>
          </a:bodyPr>
          <a:lstStyle/>
          <a:p>
            <a:pPr marL="0" indent="0" algn="ctr">
              <a:buNone/>
            </a:pPr>
            <a:r>
              <a:rPr lang="en-US" sz="2400" b="1" dirty="0">
                <a:effectLst/>
                <a:latin typeface="Calibri" panose="020F0502020204030204" pitchFamily="34" charset="0"/>
                <a:ea typeface="Calibri" panose="020F0502020204030204" pitchFamily="34" charset="0"/>
                <a:cs typeface="Calibri" panose="020F0502020204030204" pitchFamily="34" charset="0"/>
              </a:rPr>
              <a:t>Basics of Artificial Neural Networks</a:t>
            </a:r>
          </a:p>
          <a:p>
            <a:pPr marL="0" indent="0" algn="ctr">
              <a:buNone/>
            </a:pPr>
            <a:r>
              <a:rPr lang="en-US" b="1" dirty="0">
                <a:latin typeface="Calibri" panose="020F0502020204030204" pitchFamily="34" charset="0"/>
                <a:cs typeface="Calibri" panose="020F0502020204030204" pitchFamily="34" charset="0"/>
              </a:rPr>
              <a:t>Components of a neuron</a:t>
            </a:r>
          </a:p>
          <a:p>
            <a:pPr marL="0" indent="0" algn="ctr">
              <a:buNone/>
            </a:pPr>
            <a:endParaRPr lang="en-US" b="1" dirty="0">
              <a:latin typeface="Calibri" panose="020F0502020204030204" pitchFamily="34" charset="0"/>
              <a:cs typeface="Calibri" panose="020F0502020204030204" pitchFamily="34" charset="0"/>
            </a:endParaRPr>
          </a:p>
          <a:p>
            <a:r>
              <a:rPr lang="en-US" sz="2200" b="1" dirty="0">
                <a:latin typeface="Calibri" panose="020F0502020204030204" pitchFamily="34" charset="0"/>
                <a:cs typeface="Calibri" panose="020F0502020204030204" pitchFamily="34" charset="0"/>
              </a:rPr>
              <a:t>Dendrites</a:t>
            </a:r>
            <a:r>
              <a:rPr lang="en-US" sz="2200" dirty="0">
                <a:latin typeface="Calibri" panose="020F0502020204030204" pitchFamily="34" charset="0"/>
                <a:cs typeface="Calibri" panose="020F0502020204030204" pitchFamily="34" charset="0"/>
              </a:rPr>
              <a:t> − They are tree-like branches, responsible for receiving the information from other neurons it is connected to. </a:t>
            </a:r>
          </a:p>
          <a:p>
            <a:r>
              <a:rPr lang="en-US" sz="2200" b="1" dirty="0">
                <a:latin typeface="Calibri" panose="020F0502020204030204" pitchFamily="34" charset="0"/>
                <a:cs typeface="Calibri" panose="020F0502020204030204" pitchFamily="34" charset="0"/>
              </a:rPr>
              <a:t>Soma</a:t>
            </a:r>
            <a:r>
              <a:rPr lang="en-US" sz="2200" dirty="0">
                <a:latin typeface="Calibri" panose="020F0502020204030204" pitchFamily="34" charset="0"/>
                <a:cs typeface="Calibri" panose="020F0502020204030204" pitchFamily="34" charset="0"/>
              </a:rPr>
              <a:t> − It is the cell body of the neuron and is responsible for processing of information, they have received from dendrites.</a:t>
            </a:r>
          </a:p>
          <a:p>
            <a:r>
              <a:rPr lang="en-US" sz="2200" b="1" dirty="0">
                <a:latin typeface="Calibri" panose="020F0502020204030204" pitchFamily="34" charset="0"/>
                <a:cs typeface="Calibri" panose="020F0502020204030204" pitchFamily="34" charset="0"/>
              </a:rPr>
              <a:t>Axon</a:t>
            </a:r>
            <a:r>
              <a:rPr lang="en-US" sz="2200" dirty="0">
                <a:latin typeface="Calibri" panose="020F0502020204030204" pitchFamily="34" charset="0"/>
                <a:cs typeface="Calibri" panose="020F0502020204030204" pitchFamily="34" charset="0"/>
              </a:rPr>
              <a:t> − It is just like a cable through which neurons send the information.</a:t>
            </a:r>
          </a:p>
          <a:p>
            <a:r>
              <a:rPr lang="en-US" sz="2200" b="1" dirty="0">
                <a:latin typeface="Calibri" panose="020F0502020204030204" pitchFamily="34" charset="0"/>
                <a:cs typeface="Calibri" panose="020F0502020204030204" pitchFamily="34" charset="0"/>
              </a:rPr>
              <a:t>Synapses</a:t>
            </a:r>
            <a:r>
              <a:rPr lang="en-US" sz="2200" dirty="0">
                <a:latin typeface="Calibri" panose="020F0502020204030204" pitchFamily="34" charset="0"/>
                <a:cs typeface="Calibri" panose="020F0502020204030204" pitchFamily="34" charset="0"/>
              </a:rPr>
              <a:t> − The space between the axon and other neuron dendrites.</a:t>
            </a:r>
          </a:p>
          <a:p>
            <a:r>
              <a:rPr lang="en-US" sz="2200" dirty="0">
                <a:latin typeface="Calibri" panose="020F0502020204030204" pitchFamily="34" charset="0"/>
                <a:cs typeface="Calibri" panose="020F0502020204030204" pitchFamily="34" charset="0"/>
              </a:rPr>
              <a:t>There is a direct, strong, </a:t>
            </a:r>
            <a:r>
              <a:rPr lang="en-US" sz="2200" dirty="0" err="1">
                <a:latin typeface="Calibri" panose="020F0502020204030204" pitchFamily="34" charset="0"/>
                <a:cs typeface="Calibri" panose="020F0502020204030204" pitchFamily="34" charset="0"/>
              </a:rPr>
              <a:t>unadjustable</a:t>
            </a:r>
            <a:r>
              <a:rPr lang="en-US" sz="2200" dirty="0">
                <a:latin typeface="Calibri" panose="020F0502020204030204" pitchFamily="34" charset="0"/>
                <a:cs typeface="Calibri" panose="020F0502020204030204" pitchFamily="34" charset="0"/>
              </a:rPr>
              <a:t> connection between the signal transmitter and the signal receiver. </a:t>
            </a:r>
          </a:p>
        </p:txBody>
      </p:sp>
    </p:spTree>
    <p:extLst>
      <p:ext uri="{BB962C8B-B14F-4D97-AF65-F5344CB8AC3E}">
        <p14:creationId xmlns:p14="http://schemas.microsoft.com/office/powerpoint/2010/main" val="408913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AA845CB-B8EE-42B8-BBE2-BB4471EC5F46}"/>
              </a:ext>
            </a:extLst>
          </p:cNvPr>
          <p:cNvSpPr>
            <a:spLocks noGrp="1"/>
          </p:cNvSpPr>
          <p:nvPr>
            <p:ph sz="quarter" idx="1"/>
          </p:nvPr>
        </p:nvSpPr>
        <p:spPr>
          <a:xfrm>
            <a:off x="228600" y="304800"/>
            <a:ext cx="8686800" cy="6248400"/>
          </a:xfrm>
        </p:spPr>
        <p:txBody>
          <a:bodyPr/>
          <a:lstStyle/>
          <a:p>
            <a:pPr marL="0" indent="0" algn="ctr">
              <a:buNone/>
            </a:pPr>
            <a:r>
              <a:rPr lang="en-IN" sz="2400" b="1" i="0" dirty="0">
                <a:effectLst/>
                <a:latin typeface="Calibri" panose="020F0502020204030204" pitchFamily="34" charset="0"/>
                <a:cs typeface="Calibri" panose="020F0502020204030204" pitchFamily="34" charset="0"/>
              </a:rPr>
              <a:t>Common mathematical model</a:t>
            </a:r>
          </a:p>
          <a:p>
            <a:endParaRPr lang="en-IN" dirty="0"/>
          </a:p>
        </p:txBody>
      </p:sp>
      <p:pic>
        <p:nvPicPr>
          <p:cNvPr id="5" name="Picture 4">
            <a:extLst>
              <a:ext uri="{FF2B5EF4-FFF2-40B4-BE49-F238E27FC236}">
                <a16:creationId xmlns:a16="http://schemas.microsoft.com/office/drawing/2014/main" xmlns="" id="{3B51E532-6E0F-4908-A2E2-D46F01C74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55161"/>
            <a:ext cx="7683027" cy="4383639"/>
          </a:xfrm>
          <a:prstGeom prst="rect">
            <a:avLst/>
          </a:prstGeom>
        </p:spPr>
      </p:pic>
    </p:spTree>
    <p:extLst>
      <p:ext uri="{BB962C8B-B14F-4D97-AF65-F5344CB8AC3E}">
        <p14:creationId xmlns:p14="http://schemas.microsoft.com/office/powerpoint/2010/main" val="3129849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F0719A6-390D-46E5-8873-95A0999C08AD}"/>
              </a:ext>
            </a:extLst>
          </p:cNvPr>
          <p:cNvSpPr>
            <a:spLocks noGrp="1"/>
          </p:cNvSpPr>
          <p:nvPr>
            <p:ph sz="quarter" idx="1"/>
          </p:nvPr>
        </p:nvSpPr>
        <p:spPr>
          <a:xfrm>
            <a:off x="381000" y="381000"/>
            <a:ext cx="8458200" cy="6248400"/>
          </a:xfrm>
        </p:spPr>
        <p:txBody>
          <a:bodyPr>
            <a:noAutofit/>
          </a:bodyPr>
          <a:lstStyle/>
          <a:p>
            <a:pPr marL="0" indent="0" algn="ctr">
              <a:buNone/>
            </a:pPr>
            <a:r>
              <a:rPr lang="en-US" sz="2400" b="1" dirty="0">
                <a:effectLst/>
                <a:latin typeface="Calibri" panose="020F0502020204030204" pitchFamily="34" charset="0"/>
                <a:ea typeface="Calibri" panose="020F0502020204030204" pitchFamily="34" charset="0"/>
                <a:cs typeface="Calibri" panose="020F0502020204030204" pitchFamily="34" charset="0"/>
              </a:rPr>
              <a:t>Basics of Artificial Neural Networks</a:t>
            </a:r>
          </a:p>
          <a:p>
            <a:pPr marL="0" indent="0" algn="ctr">
              <a:buNone/>
            </a:pP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algn="l"/>
            <a:r>
              <a:rPr lang="en-US" sz="2200" b="0" i="0" dirty="0">
                <a:effectLst/>
                <a:latin typeface="Calibri" panose="020F0502020204030204" pitchFamily="34" charset="0"/>
                <a:cs typeface="Calibri" panose="020F0502020204030204" pitchFamily="34" charset="0"/>
              </a:rPr>
              <a:t>The basic unit of computation in a neural network is the neuron also called as </a:t>
            </a:r>
            <a:r>
              <a:rPr lang="en-US" sz="2200" b="1" i="0" dirty="0">
                <a:effectLst/>
                <a:latin typeface="Calibri" panose="020F0502020204030204" pitchFamily="34" charset="0"/>
                <a:cs typeface="Calibri" panose="020F0502020204030204" pitchFamily="34" charset="0"/>
              </a:rPr>
              <a:t>Node</a:t>
            </a:r>
            <a:r>
              <a:rPr lang="en-US" sz="2200" b="0" i="0" dirty="0">
                <a:effectLst/>
                <a:latin typeface="Calibri" panose="020F0502020204030204" pitchFamily="34" charset="0"/>
                <a:cs typeface="Calibri" panose="020F0502020204030204" pitchFamily="34" charset="0"/>
              </a:rPr>
              <a:t> or </a:t>
            </a:r>
            <a:r>
              <a:rPr lang="en-US" sz="2200" b="1" i="0" dirty="0">
                <a:effectLst/>
                <a:latin typeface="Calibri" panose="020F0502020204030204" pitchFamily="34" charset="0"/>
                <a:cs typeface="Calibri" panose="020F0502020204030204" pitchFamily="34" charset="0"/>
              </a:rPr>
              <a:t>Unit</a:t>
            </a:r>
            <a:r>
              <a:rPr lang="en-US" sz="2200" b="0" i="0" dirty="0">
                <a:effectLst/>
                <a:latin typeface="Calibri" panose="020F0502020204030204" pitchFamily="34" charset="0"/>
                <a:cs typeface="Calibri" panose="020F0502020204030204" pitchFamily="34" charset="0"/>
              </a:rPr>
              <a:t>. </a:t>
            </a:r>
          </a:p>
          <a:p>
            <a:pPr algn="l"/>
            <a:r>
              <a:rPr lang="en-US" sz="2200" b="0" i="0" dirty="0">
                <a:effectLst/>
                <a:latin typeface="Calibri" panose="020F0502020204030204" pitchFamily="34" charset="0"/>
                <a:cs typeface="Calibri" panose="020F0502020204030204" pitchFamily="34" charset="0"/>
              </a:rPr>
              <a:t>It receives input from some other nodes, or from an external source and computes an output. </a:t>
            </a:r>
          </a:p>
          <a:p>
            <a:pPr algn="l"/>
            <a:r>
              <a:rPr lang="en-US" sz="2200" b="0" i="0" dirty="0">
                <a:effectLst/>
                <a:latin typeface="Calibri" panose="020F0502020204030204" pitchFamily="34" charset="0"/>
                <a:cs typeface="Calibri" panose="020F0502020204030204" pitchFamily="34" charset="0"/>
              </a:rPr>
              <a:t>Each input has an associated weight (w), which is assigned on the basis of its relative importance to other inputs. </a:t>
            </a:r>
          </a:p>
          <a:p>
            <a:pPr algn="l"/>
            <a:r>
              <a:rPr lang="en-US" sz="2200" b="1" dirty="0" err="1">
                <a:latin typeface="Calibri" panose="020F0502020204030204" pitchFamily="34" charset="0"/>
                <a:cs typeface="Calibri" panose="020F0502020204030204" pitchFamily="34" charset="0"/>
              </a:rPr>
              <a:t>E</a:t>
            </a:r>
            <a:r>
              <a:rPr lang="en-US" sz="2200" b="1" i="0" dirty="0" err="1">
                <a:effectLst/>
                <a:latin typeface="Calibri" panose="020F0502020204030204" pitchFamily="34" charset="0"/>
                <a:cs typeface="Calibri" panose="020F0502020204030204" pitchFamily="34" charset="0"/>
              </a:rPr>
              <a:t>xcitory</a:t>
            </a:r>
            <a:r>
              <a:rPr lang="en-US" sz="2200" b="1" i="0" dirty="0">
                <a:effectLst/>
                <a:latin typeface="Calibri" panose="020F0502020204030204" pitchFamily="34" charset="0"/>
                <a:cs typeface="Calibri" panose="020F0502020204030204" pitchFamily="34" charset="0"/>
              </a:rPr>
              <a:t> </a:t>
            </a:r>
            <a:r>
              <a:rPr lang="en-US" sz="2200" b="0" i="0" dirty="0">
                <a:effectLst/>
                <a:latin typeface="Calibri" panose="020F0502020204030204" pitchFamily="34" charset="0"/>
                <a:cs typeface="Calibri" panose="020F0502020204030204" pitchFamily="34" charset="0"/>
              </a:rPr>
              <a:t>(positive weight) or </a:t>
            </a:r>
            <a:r>
              <a:rPr lang="en-US" sz="2200" b="1" i="0" dirty="0">
                <a:effectLst/>
                <a:latin typeface="Calibri" panose="020F0502020204030204" pitchFamily="34" charset="0"/>
                <a:cs typeface="Calibri" panose="020F0502020204030204" pitchFamily="34" charset="0"/>
              </a:rPr>
              <a:t>inhibitory</a:t>
            </a:r>
            <a:r>
              <a:rPr lang="en-US" sz="2200" b="0" i="0" dirty="0">
                <a:effectLst/>
                <a:latin typeface="Calibri" panose="020F0502020204030204" pitchFamily="34" charset="0"/>
                <a:cs typeface="Calibri" panose="020F0502020204030204" pitchFamily="34" charset="0"/>
              </a:rPr>
              <a:t> (negative weight) of one neuron on another.</a:t>
            </a:r>
          </a:p>
          <a:p>
            <a:pPr algn="l"/>
            <a:r>
              <a:rPr lang="en-US" sz="2200" dirty="0">
                <a:latin typeface="Calibri" panose="020F0502020204030204" pitchFamily="34" charset="0"/>
                <a:cs typeface="Calibri" panose="020F0502020204030204" pitchFamily="34" charset="0"/>
              </a:rPr>
              <a:t>Output is given to other neuron through axon terminals.</a:t>
            </a:r>
          </a:p>
          <a:p>
            <a:pPr algn="l"/>
            <a:r>
              <a:rPr lang="en-US" sz="2200" b="0" i="0" dirty="0">
                <a:effectLst/>
                <a:latin typeface="Calibri" panose="020F0502020204030204" pitchFamily="34" charset="0"/>
                <a:cs typeface="Calibri" panose="020F0502020204030204" pitchFamily="34" charset="0"/>
              </a:rPr>
              <a:t>A single-layer perceptron is the basic unit of a neural network. A perceptron consists of input values, weights and a bias, a weighted sum and activation function.</a:t>
            </a: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817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8699766D-4801-42F9-AB76-B5D564A5A939}"/>
              </a:ext>
            </a:extLst>
          </p:cNvPr>
          <p:cNvPicPr>
            <a:picLocks noGrp="1" noChangeAspect="1"/>
          </p:cNvPicPr>
          <p:nvPr>
            <p:ph sz="quarter" idx="1"/>
          </p:nvPr>
        </p:nvPicPr>
        <p:blipFill>
          <a:blip r:embed="rId2"/>
          <a:stretch>
            <a:fillRect/>
          </a:stretch>
        </p:blipFill>
        <p:spPr>
          <a:xfrm>
            <a:off x="914400" y="3160776"/>
            <a:ext cx="7772400" cy="1146047"/>
          </a:xfrm>
          <a:prstGeom prst="rect">
            <a:avLst/>
          </a:prstGeom>
        </p:spPr>
      </p:pic>
      <p:pic>
        <p:nvPicPr>
          <p:cNvPr id="3074" name="Picture 2">
            <a:extLst>
              <a:ext uri="{FF2B5EF4-FFF2-40B4-BE49-F238E27FC236}">
                <a16:creationId xmlns:a16="http://schemas.microsoft.com/office/drawing/2014/main" xmlns="" id="{6D073402-8FAA-47F0-9C21-3DF32DE0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98688"/>
            <a:ext cx="9144000" cy="2460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E1639461-4EEE-4D22-91E8-41B33BCBE562}"/>
              </a:ext>
            </a:extLst>
          </p:cNvPr>
          <p:cNvPicPr>
            <a:picLocks noChangeAspect="1"/>
          </p:cNvPicPr>
          <p:nvPr/>
        </p:nvPicPr>
        <p:blipFill>
          <a:blip r:embed="rId4"/>
          <a:stretch>
            <a:fillRect/>
          </a:stretch>
        </p:blipFill>
        <p:spPr>
          <a:xfrm>
            <a:off x="171416" y="762000"/>
            <a:ext cx="8972583" cy="5257799"/>
          </a:xfrm>
          <a:prstGeom prst="rect">
            <a:avLst/>
          </a:prstGeom>
        </p:spPr>
      </p:pic>
    </p:spTree>
    <p:extLst>
      <p:ext uri="{BB962C8B-B14F-4D97-AF65-F5344CB8AC3E}">
        <p14:creationId xmlns:p14="http://schemas.microsoft.com/office/powerpoint/2010/main" val="989945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F851F26-9E4C-4C87-8286-35F096B77860}"/>
              </a:ext>
            </a:extLst>
          </p:cNvPr>
          <p:cNvSpPr>
            <a:spLocks noGrp="1"/>
          </p:cNvSpPr>
          <p:nvPr>
            <p:ph sz="quarter" idx="1"/>
          </p:nvPr>
        </p:nvSpPr>
        <p:spPr>
          <a:xfrm>
            <a:off x="304800" y="304800"/>
            <a:ext cx="8458200" cy="6172200"/>
          </a:xfrm>
        </p:spPr>
        <p:txBody>
          <a:bodyPr>
            <a:normAutofit lnSpcReduction="10000"/>
          </a:bodyPr>
          <a:lstStyle/>
          <a:p>
            <a:pPr marL="0" indent="0" algn="ctr">
              <a:lnSpc>
                <a:spcPct val="115000"/>
              </a:lnSpc>
              <a:buNone/>
            </a:pPr>
            <a:r>
              <a:rPr lang="en-US" sz="2200" b="1" dirty="0">
                <a:effectLst/>
                <a:latin typeface="Calibri" panose="020F0502020204030204" pitchFamily="34" charset="0"/>
                <a:ea typeface="Calibri" panose="020F0502020204030204" pitchFamily="34" charset="0"/>
                <a:cs typeface="Calibri" panose="020F0502020204030204" pitchFamily="34" charset="0"/>
              </a:rPr>
              <a:t>Unit – I</a:t>
            </a:r>
          </a:p>
          <a:p>
            <a:pPr marL="0" indent="0">
              <a:lnSpc>
                <a:spcPct val="115000"/>
              </a:lnSpc>
              <a:buNone/>
            </a:pPr>
            <a:r>
              <a:rPr lang="en-US" sz="1800" b="1" dirty="0">
                <a:effectLst/>
                <a:latin typeface="Calibri" panose="020F0502020204030204" pitchFamily="34" charset="0"/>
                <a:ea typeface="Calibri" panose="020F0502020204030204" pitchFamily="34" charset="0"/>
                <a:cs typeface="Calibri" panose="020F0502020204030204" pitchFamily="34" charset="0"/>
              </a:rPr>
              <a:t>Introduction, motivation and history</a:t>
            </a:r>
          </a:p>
          <a:p>
            <a:pPr>
              <a:lnSpc>
                <a:spcPct val="115000"/>
              </a:lnSpc>
            </a:pPr>
            <a:r>
              <a:rPr lang="en-US" sz="1800" dirty="0">
                <a:effectLst/>
                <a:latin typeface="Calibri" panose="020F0502020204030204" pitchFamily="34" charset="0"/>
                <a:ea typeface="Calibri" panose="020F0502020204030204" pitchFamily="34" charset="0"/>
                <a:cs typeface="Calibri" panose="020F0502020204030204" pitchFamily="34" charset="0"/>
              </a:rPr>
              <a:t>Why neural network?</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r>
              <a:rPr lang="en-US" sz="1800" dirty="0">
                <a:effectLst/>
                <a:latin typeface="Calibri" panose="020F0502020204030204" pitchFamily="34" charset="0"/>
                <a:ea typeface="Calibri" panose="020F0502020204030204" pitchFamily="34" charset="0"/>
                <a:cs typeface="Calibri" panose="020F0502020204030204" pitchFamily="34" charset="0"/>
              </a:rPr>
              <a:t>Basics of Artificial Neural Networks</a:t>
            </a:r>
          </a:p>
          <a:p>
            <a:pPr>
              <a:lnSpc>
                <a:spcPct val="115000"/>
              </a:lnSpc>
            </a:pPr>
            <a:r>
              <a:rPr lang="en-US" sz="1800" dirty="0">
                <a:effectLst/>
                <a:latin typeface="Calibri" panose="020F0502020204030204" pitchFamily="34" charset="0"/>
                <a:ea typeface="Calibri" panose="020F0502020204030204" pitchFamily="34" charset="0"/>
                <a:cs typeface="Calibri" panose="020F0502020204030204" pitchFamily="34" charset="0"/>
              </a:rPr>
              <a:t>A brief history of neural networks</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Biological neural networks</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The vertebrate nervous system</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r>
              <a:rPr lang="en-US" sz="1800" dirty="0">
                <a:effectLst/>
                <a:latin typeface="Calibri" panose="020F0502020204030204" pitchFamily="34" charset="0"/>
                <a:ea typeface="Calibri" panose="020F0502020204030204" pitchFamily="34" charset="0"/>
                <a:cs typeface="Calibri" panose="020F0502020204030204" pitchFamily="34" charset="0"/>
              </a:rPr>
              <a:t>Peripheral nervous system</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Cerebrum, Cerebellum, Diencephalon, Brainstem </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The Neuron</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Components</a:t>
            </a:r>
          </a:p>
          <a:p>
            <a:r>
              <a:rPr lang="en-US" sz="1800" dirty="0">
                <a:effectLst/>
                <a:latin typeface="Calibri" panose="020F0502020204030204" pitchFamily="34" charset="0"/>
                <a:ea typeface="Calibri" panose="020F0502020204030204" pitchFamily="34" charset="0"/>
                <a:cs typeface="Calibri" panose="020F0502020204030204" pitchFamily="34" charset="0"/>
              </a:rPr>
              <a:t>Electrochemical processes</a:t>
            </a:r>
          </a:p>
          <a:p>
            <a:pPr>
              <a:lnSpc>
                <a:spcPct val="115000"/>
              </a:lnSpc>
            </a:pPr>
            <a:r>
              <a:rPr lang="en-US" sz="1800" dirty="0">
                <a:effectLst/>
                <a:latin typeface="Calibri" panose="020F0502020204030204" pitchFamily="34" charset="0"/>
                <a:ea typeface="Calibri" panose="020F0502020204030204" pitchFamily="34" charset="0"/>
                <a:cs typeface="Calibri" panose="020F0502020204030204" pitchFamily="34" charset="0"/>
              </a:rPr>
              <a:t>Receptor cells- Various types</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pPr>
            <a:r>
              <a:rPr lang="en-US" sz="1800" dirty="0">
                <a:effectLst/>
                <a:latin typeface="Calibri" panose="020F0502020204030204" pitchFamily="34" charset="0"/>
                <a:ea typeface="Calibri" panose="020F0502020204030204" pitchFamily="34" charset="0"/>
                <a:cs typeface="Calibri" panose="020F0502020204030204" pitchFamily="34" charset="0"/>
              </a:rPr>
              <a:t>Information processing within nervous</a:t>
            </a:r>
            <a:r>
              <a:rPr lang="en-IN" sz="1800" dirty="0">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System</a:t>
            </a:r>
          </a:p>
          <a:p>
            <a:pPr>
              <a:lnSpc>
                <a:spcPct val="115000"/>
              </a:lnSpc>
            </a:pPr>
            <a:r>
              <a:rPr lang="en-US" sz="1800" dirty="0">
                <a:effectLst/>
                <a:latin typeface="Calibri" panose="020F0502020204030204" pitchFamily="34" charset="0"/>
                <a:ea typeface="Calibri" panose="020F0502020204030204" pitchFamily="34" charset="0"/>
                <a:cs typeface="Calibri" panose="020F0502020204030204" pitchFamily="34" charset="0"/>
              </a:rPr>
              <a:t>Light sensing organs</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Neurons in living organisms </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Transitions to technical neurons</a:t>
            </a: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4266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B591740-B759-447A-A858-B1C4D51FFB1E}"/>
              </a:ext>
            </a:extLst>
          </p:cNvPr>
          <p:cNvSpPr>
            <a:spLocks noGrp="1"/>
          </p:cNvSpPr>
          <p:nvPr>
            <p:ph sz="quarter" idx="1"/>
          </p:nvPr>
        </p:nvSpPr>
        <p:spPr>
          <a:xfrm>
            <a:off x="228600" y="228600"/>
            <a:ext cx="8610600" cy="6324600"/>
          </a:xfrm>
        </p:spPr>
        <p:txBody>
          <a:bodyPr/>
          <a:lstStyle/>
          <a:p>
            <a:pPr marL="0" indent="0" algn="ctr">
              <a:buNone/>
            </a:pPr>
            <a:r>
              <a:rPr lang="en-IN" sz="2400" b="1" i="0" dirty="0">
                <a:solidFill>
                  <a:srgbClr val="292929"/>
                </a:solidFill>
                <a:effectLst/>
                <a:latin typeface="Calibri" panose="020F0502020204030204" pitchFamily="34" charset="0"/>
                <a:cs typeface="Calibri" panose="020F0502020204030204" pitchFamily="34" charset="0"/>
              </a:rPr>
              <a:t>Neural Network </a:t>
            </a:r>
            <a:r>
              <a:rPr lang="en-US" sz="2400" b="1" dirty="0">
                <a:latin typeface="Calibri" panose="020F0502020204030204" pitchFamily="34" charset="0"/>
                <a:cs typeface="Calibri" panose="020F0502020204030204" pitchFamily="34" charset="0"/>
              </a:rPr>
              <a:t>Architecture</a:t>
            </a:r>
          </a:p>
          <a:p>
            <a:endParaRPr lang="en-IN" dirty="0"/>
          </a:p>
        </p:txBody>
      </p:sp>
      <p:pic>
        <p:nvPicPr>
          <p:cNvPr id="7" name="Picture 6">
            <a:extLst>
              <a:ext uri="{FF2B5EF4-FFF2-40B4-BE49-F238E27FC236}">
                <a16:creationId xmlns:a16="http://schemas.microsoft.com/office/drawing/2014/main" xmlns="" id="{C082B87B-B26B-4A55-BB31-00F791CBB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366587"/>
            <a:ext cx="4114800" cy="4764505"/>
          </a:xfrm>
          <a:prstGeom prst="rect">
            <a:avLst/>
          </a:prstGeom>
        </p:spPr>
      </p:pic>
    </p:spTree>
    <p:extLst>
      <p:ext uri="{BB962C8B-B14F-4D97-AF65-F5344CB8AC3E}">
        <p14:creationId xmlns:p14="http://schemas.microsoft.com/office/powerpoint/2010/main" val="838667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A74AA10-408E-44A9-ACD3-282ADE7061F3}"/>
              </a:ext>
            </a:extLst>
          </p:cNvPr>
          <p:cNvSpPr>
            <a:spLocks noGrp="1"/>
          </p:cNvSpPr>
          <p:nvPr>
            <p:ph sz="quarter" idx="1"/>
          </p:nvPr>
        </p:nvSpPr>
        <p:spPr>
          <a:xfrm>
            <a:off x="228600" y="304800"/>
            <a:ext cx="8610600" cy="6248400"/>
          </a:xfrm>
        </p:spPr>
        <p:txBody>
          <a:bodyPr>
            <a:normAutofit/>
          </a:bodyPr>
          <a:lstStyle/>
          <a:p>
            <a:pPr algn="l">
              <a:buFont typeface="Arial" panose="020B0604020202020204" pitchFamily="34" charset="0"/>
              <a:buChar char="•"/>
            </a:pPr>
            <a:endParaRPr lang="en-US" sz="2200" b="1" i="0" dirty="0">
              <a:solidFill>
                <a:srgbClr val="292929"/>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200" b="1" i="0" dirty="0">
                <a:solidFill>
                  <a:srgbClr val="292929"/>
                </a:solidFill>
                <a:effectLst/>
                <a:latin typeface="Calibri" panose="020F0502020204030204" pitchFamily="34" charset="0"/>
                <a:cs typeface="Calibri" panose="020F0502020204030204" pitchFamily="34" charset="0"/>
              </a:rPr>
              <a:t>Input nodes (input layer): </a:t>
            </a:r>
          </a:p>
          <a:p>
            <a:pPr lvl="1">
              <a:buFont typeface="Arial" panose="020B0604020202020204" pitchFamily="34" charset="0"/>
              <a:buChar char="•"/>
            </a:pPr>
            <a:r>
              <a:rPr lang="en-US" sz="2200" b="0" i="0" dirty="0">
                <a:solidFill>
                  <a:srgbClr val="292929"/>
                </a:solidFill>
                <a:effectLst/>
                <a:latin typeface="Calibri" panose="020F0502020204030204" pitchFamily="34" charset="0"/>
                <a:cs typeface="Calibri" panose="020F0502020204030204" pitchFamily="34" charset="0"/>
              </a:rPr>
              <a:t>No computation is done here within this layer.</a:t>
            </a:r>
          </a:p>
          <a:p>
            <a:pPr lvl="1">
              <a:buFont typeface="Arial" panose="020B0604020202020204" pitchFamily="34" charset="0"/>
              <a:buChar char="•"/>
            </a:pPr>
            <a:r>
              <a:rPr lang="en-US" sz="2200" dirty="0">
                <a:solidFill>
                  <a:srgbClr val="292929"/>
                </a:solidFill>
                <a:latin typeface="Calibri" panose="020F0502020204030204" pitchFamily="34" charset="0"/>
                <a:cs typeface="Calibri" panose="020F0502020204030204" pitchFamily="34" charset="0"/>
              </a:rPr>
              <a:t>P</a:t>
            </a:r>
            <a:r>
              <a:rPr lang="en-US" sz="2200" b="0" i="0" dirty="0">
                <a:solidFill>
                  <a:srgbClr val="292929"/>
                </a:solidFill>
                <a:effectLst/>
                <a:latin typeface="Calibri" panose="020F0502020204030204" pitchFamily="34" charset="0"/>
                <a:cs typeface="Calibri" panose="020F0502020204030204" pitchFamily="34" charset="0"/>
              </a:rPr>
              <a:t>asses the information to the next layer (hidden layer most of the time). </a:t>
            </a:r>
          </a:p>
          <a:p>
            <a:pPr lvl="1">
              <a:buFont typeface="Arial" panose="020B0604020202020204" pitchFamily="34" charset="0"/>
              <a:buChar char="•"/>
            </a:pPr>
            <a:r>
              <a:rPr lang="en-US" sz="2200" b="0" i="0" dirty="0">
                <a:solidFill>
                  <a:srgbClr val="292929"/>
                </a:solidFill>
                <a:effectLst/>
                <a:latin typeface="Calibri" panose="020F0502020204030204" pitchFamily="34" charset="0"/>
                <a:cs typeface="Calibri" panose="020F0502020204030204" pitchFamily="34" charset="0"/>
              </a:rPr>
              <a:t>A block of nodes is also called </a:t>
            </a:r>
            <a:r>
              <a:rPr lang="en-US" sz="2200" b="1" i="0" dirty="0">
                <a:solidFill>
                  <a:srgbClr val="292929"/>
                </a:solidFill>
                <a:effectLst/>
                <a:latin typeface="Calibri" panose="020F0502020204030204" pitchFamily="34" charset="0"/>
                <a:cs typeface="Calibri" panose="020F0502020204030204" pitchFamily="34" charset="0"/>
              </a:rPr>
              <a:t>layer</a:t>
            </a:r>
            <a:r>
              <a:rPr lang="en-US" sz="2200" b="0" i="0" dirty="0">
                <a:solidFill>
                  <a:srgbClr val="292929"/>
                </a:solidFill>
                <a:effectLst/>
                <a:latin typeface="Calibri" panose="020F0502020204030204" pitchFamily="34" charset="0"/>
                <a:cs typeface="Calibri" panose="020F0502020204030204" pitchFamily="34" charset="0"/>
              </a:rPr>
              <a:t>.</a:t>
            </a:r>
          </a:p>
          <a:p>
            <a:pPr algn="l">
              <a:buFont typeface="Arial" panose="020B0604020202020204" pitchFamily="34" charset="0"/>
              <a:buChar char="•"/>
            </a:pPr>
            <a:r>
              <a:rPr lang="en-US" sz="2200" b="1" i="0" dirty="0">
                <a:solidFill>
                  <a:srgbClr val="292929"/>
                </a:solidFill>
                <a:effectLst/>
                <a:latin typeface="Calibri" panose="020F0502020204030204" pitchFamily="34" charset="0"/>
                <a:cs typeface="Calibri" panose="020F0502020204030204" pitchFamily="34" charset="0"/>
              </a:rPr>
              <a:t>Hidden nodes (hidden layer): </a:t>
            </a:r>
          </a:p>
          <a:p>
            <a:pPr lvl="1">
              <a:buFont typeface="Arial" panose="020B0604020202020204" pitchFamily="34" charset="0"/>
              <a:buChar char="•"/>
            </a:pPr>
            <a:r>
              <a:rPr lang="en-US" sz="2200" b="0" i="0" dirty="0">
                <a:solidFill>
                  <a:srgbClr val="292929"/>
                </a:solidFill>
                <a:effectLst/>
                <a:latin typeface="Calibri" panose="020F0502020204030204" pitchFamily="34" charset="0"/>
                <a:cs typeface="Calibri" panose="020F0502020204030204" pitchFamily="34" charset="0"/>
              </a:rPr>
              <a:t>Intermediate processing or computation is done here.</a:t>
            </a:r>
          </a:p>
          <a:p>
            <a:pPr lvl="1">
              <a:buFont typeface="Arial" panose="020B0604020202020204" pitchFamily="34" charset="0"/>
              <a:buChar char="•"/>
            </a:pPr>
            <a:r>
              <a:rPr lang="en-US" sz="2200" b="0" i="0" dirty="0">
                <a:solidFill>
                  <a:srgbClr val="292929"/>
                </a:solidFill>
                <a:effectLst/>
                <a:latin typeface="Calibri" panose="020F0502020204030204" pitchFamily="34" charset="0"/>
                <a:cs typeface="Calibri" panose="020F0502020204030204" pitchFamily="34" charset="0"/>
              </a:rPr>
              <a:t>Transfer the weights (signals or information) from the input layer to the following layer (another hidden layer or to the output layer). </a:t>
            </a:r>
          </a:p>
          <a:p>
            <a:pPr algn="l">
              <a:buFont typeface="Arial" panose="020B0604020202020204" pitchFamily="34" charset="0"/>
              <a:buChar char="•"/>
            </a:pPr>
            <a:r>
              <a:rPr lang="en-US" sz="2200" b="1" i="0" dirty="0">
                <a:solidFill>
                  <a:srgbClr val="292929"/>
                </a:solidFill>
                <a:effectLst/>
                <a:latin typeface="Calibri" panose="020F0502020204030204" pitchFamily="34" charset="0"/>
                <a:cs typeface="Calibri" panose="020F0502020204030204" pitchFamily="34" charset="0"/>
              </a:rPr>
              <a:t>Output Nodes (output layer):</a:t>
            </a:r>
            <a:r>
              <a:rPr lang="en-US" sz="2200" b="0" i="0" dirty="0">
                <a:solidFill>
                  <a:srgbClr val="292929"/>
                </a:solidFill>
                <a:effectLst/>
                <a:latin typeface="Calibri" panose="020F0502020204030204" pitchFamily="34" charset="0"/>
                <a:cs typeface="Calibri" panose="020F0502020204030204" pitchFamily="34" charset="0"/>
              </a:rPr>
              <a:t> </a:t>
            </a:r>
          </a:p>
          <a:p>
            <a:pPr lvl="1">
              <a:buFont typeface="Arial" panose="020B0604020202020204" pitchFamily="34" charset="0"/>
              <a:buChar char="•"/>
            </a:pPr>
            <a:r>
              <a:rPr lang="en-US" sz="2200" b="0" i="0" dirty="0">
                <a:solidFill>
                  <a:srgbClr val="292929"/>
                </a:solidFill>
                <a:effectLst/>
                <a:latin typeface="Calibri" panose="020F0502020204030204" pitchFamily="34" charset="0"/>
                <a:cs typeface="Calibri" panose="020F0502020204030204" pitchFamily="34" charset="0"/>
              </a:rPr>
              <a:t>We finally use an activation function that maps to the desired output format. </a:t>
            </a:r>
          </a:p>
          <a:p>
            <a:pPr lvl="1">
              <a:buFont typeface="Arial" panose="020B0604020202020204" pitchFamily="34" charset="0"/>
              <a:buChar char="•"/>
            </a:pPr>
            <a:endParaRPr lang="en-US" b="0" i="0" dirty="0">
              <a:solidFill>
                <a:srgbClr val="292929"/>
              </a:solidFill>
              <a:effectLst/>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0514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ECBE279-2A06-4E30-8BC7-4DC1D84BD1FA}"/>
              </a:ext>
            </a:extLst>
          </p:cNvPr>
          <p:cNvSpPr>
            <a:spLocks noGrp="1"/>
          </p:cNvSpPr>
          <p:nvPr>
            <p:ph sz="quarter" idx="1"/>
          </p:nvPr>
        </p:nvSpPr>
        <p:spPr>
          <a:xfrm>
            <a:off x="304800" y="228600"/>
            <a:ext cx="8458200" cy="6248400"/>
          </a:xfrm>
        </p:spPr>
        <p:txBody>
          <a:bodyPr>
            <a:normAutofit/>
          </a:bodyPr>
          <a:lstStyle/>
          <a:p>
            <a:pPr algn="l">
              <a:buFont typeface="Arial" panose="020B0604020202020204" pitchFamily="34" charset="0"/>
              <a:buChar char="•"/>
            </a:pPr>
            <a:endParaRPr lang="en-US" sz="2200" b="1" i="0" dirty="0">
              <a:solidFill>
                <a:srgbClr val="292929"/>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200" b="1" i="0" dirty="0">
                <a:solidFill>
                  <a:srgbClr val="292929"/>
                </a:solidFill>
                <a:effectLst/>
                <a:latin typeface="Calibri" panose="020F0502020204030204" pitchFamily="34" charset="0"/>
                <a:cs typeface="Calibri" panose="020F0502020204030204" pitchFamily="34" charset="0"/>
              </a:rPr>
              <a:t>Connections and weights:</a:t>
            </a:r>
          </a:p>
          <a:p>
            <a:pPr lvl="1">
              <a:buFont typeface="Arial" panose="020B0604020202020204" pitchFamily="34" charset="0"/>
              <a:buChar char="•"/>
            </a:pPr>
            <a:r>
              <a:rPr lang="en-US" sz="2200" b="1" dirty="0">
                <a:effectLst/>
                <a:latin typeface="Calibri" panose="020F0502020204030204" pitchFamily="34" charset="0"/>
                <a:cs typeface="Calibri" panose="020F0502020204030204" pitchFamily="34" charset="0"/>
              </a:rPr>
              <a:t> </a:t>
            </a:r>
            <a:r>
              <a:rPr lang="en-US" sz="2200" b="0" dirty="0">
                <a:effectLst/>
                <a:latin typeface="Calibri" panose="020F0502020204030204" pitchFamily="34" charset="0"/>
                <a:cs typeface="Calibri" panose="020F0502020204030204" pitchFamily="34" charset="0"/>
              </a:rPr>
              <a:t>The network consists of connections, each connection transferring the output of a neuron “</a:t>
            </a:r>
            <a:r>
              <a:rPr lang="en-US" sz="2200" b="0" dirty="0" err="1">
                <a:effectLst/>
                <a:latin typeface="Calibri" panose="020F0502020204030204" pitchFamily="34" charset="0"/>
                <a:cs typeface="Calibri" panose="020F0502020204030204" pitchFamily="34" charset="0"/>
              </a:rPr>
              <a:t>i</a:t>
            </a:r>
            <a:r>
              <a:rPr lang="en-US" sz="2200" dirty="0">
                <a:latin typeface="Calibri" panose="020F0502020204030204" pitchFamily="34" charset="0"/>
                <a:cs typeface="Calibri" panose="020F0502020204030204" pitchFamily="34" charset="0"/>
              </a:rPr>
              <a:t>”</a:t>
            </a:r>
            <a:r>
              <a:rPr lang="en-US" sz="2200" b="0" dirty="0">
                <a:effectLst/>
                <a:latin typeface="Calibri" panose="020F0502020204030204" pitchFamily="34" charset="0"/>
                <a:cs typeface="Calibri" panose="020F0502020204030204" pitchFamily="34" charset="0"/>
              </a:rPr>
              <a:t> to the input of a neuron ”j”. </a:t>
            </a:r>
          </a:p>
          <a:p>
            <a:pPr lvl="1">
              <a:buFont typeface="Arial" panose="020B0604020202020204" pitchFamily="34" charset="0"/>
              <a:buChar char="•"/>
            </a:pPr>
            <a:r>
              <a:rPr lang="en-US" sz="2200" b="0" dirty="0">
                <a:effectLst/>
                <a:latin typeface="Calibri" panose="020F0502020204030204" pitchFamily="34" charset="0"/>
                <a:cs typeface="Calibri" panose="020F0502020204030204" pitchFamily="34" charset="0"/>
              </a:rPr>
              <a:t>In this sense ”</a:t>
            </a:r>
            <a:r>
              <a:rPr lang="en-US" sz="2200" b="0" dirty="0" err="1">
                <a:effectLst/>
                <a:latin typeface="Calibri" panose="020F0502020204030204" pitchFamily="34" charset="0"/>
                <a:cs typeface="Calibri" panose="020F0502020204030204" pitchFamily="34" charset="0"/>
              </a:rPr>
              <a:t>i</a:t>
            </a:r>
            <a:r>
              <a:rPr lang="en-US" sz="2200" b="0" dirty="0">
                <a:effectLst/>
                <a:latin typeface="Calibri" panose="020F0502020204030204" pitchFamily="34" charset="0"/>
                <a:cs typeface="Calibri" panose="020F0502020204030204" pitchFamily="34" charset="0"/>
              </a:rPr>
              <a:t>” is the predecessor of ”j” and ”j” is the successor of ”</a:t>
            </a:r>
            <a:r>
              <a:rPr lang="en-US" sz="2200" b="0" dirty="0" err="1">
                <a:effectLst/>
                <a:latin typeface="Calibri" panose="020F0502020204030204" pitchFamily="34" charset="0"/>
                <a:cs typeface="Calibri" panose="020F0502020204030204" pitchFamily="34" charset="0"/>
              </a:rPr>
              <a:t>i</a:t>
            </a:r>
            <a:r>
              <a:rPr lang="en-US" sz="2200" b="0" dirty="0">
                <a:effectLst/>
                <a:latin typeface="Calibri" panose="020F0502020204030204" pitchFamily="34" charset="0"/>
                <a:cs typeface="Calibri" panose="020F0502020204030204" pitchFamily="34" charset="0"/>
              </a:rPr>
              <a:t>”, each connection is assigned a weight W.</a:t>
            </a:r>
          </a:p>
          <a:p>
            <a:pPr algn="l">
              <a:buFont typeface="Arial" panose="020B0604020202020204" pitchFamily="34" charset="0"/>
              <a:buChar char="•"/>
            </a:pPr>
            <a:r>
              <a:rPr lang="en-US" sz="2200" b="1" i="0" dirty="0">
                <a:solidFill>
                  <a:srgbClr val="292929"/>
                </a:solidFill>
                <a:effectLst/>
                <a:latin typeface="Calibri" panose="020F0502020204030204" pitchFamily="34" charset="0"/>
                <a:cs typeface="Calibri" panose="020F0502020204030204" pitchFamily="34" charset="0"/>
              </a:rPr>
              <a:t>Activation function:</a:t>
            </a:r>
          </a:p>
          <a:p>
            <a:pPr lvl="1">
              <a:buFont typeface="Arial" panose="020B0604020202020204" pitchFamily="34" charset="0"/>
              <a:buChar char="•"/>
            </a:pPr>
            <a:r>
              <a:rPr lang="en-US" sz="2200" b="1" i="0" dirty="0">
                <a:solidFill>
                  <a:srgbClr val="292929"/>
                </a:solidFill>
                <a:effectLst/>
                <a:latin typeface="Calibri" panose="020F0502020204030204" pitchFamily="34" charset="0"/>
                <a:cs typeface="Calibri" panose="020F0502020204030204" pitchFamily="34" charset="0"/>
              </a:rPr>
              <a:t> </a:t>
            </a:r>
            <a:r>
              <a:rPr lang="en-US" sz="2200" b="0" i="0" dirty="0">
                <a:effectLst/>
                <a:latin typeface="Calibri" panose="020F0502020204030204" pitchFamily="34" charset="0"/>
                <a:cs typeface="Calibri" panose="020F0502020204030204" pitchFamily="34" charset="0"/>
              </a:rPr>
              <a:t>Activation function decides, whether a neuron should be activated or not, by calculating weighted sum and further adding bias with it.</a:t>
            </a:r>
          </a:p>
          <a:p>
            <a:pPr lvl="1">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Function is also called the </a:t>
            </a:r>
            <a:r>
              <a:rPr lang="en-US" sz="2200" b="1" i="0" dirty="0">
                <a:effectLst/>
                <a:latin typeface="Calibri" panose="020F0502020204030204" pitchFamily="34" charset="0"/>
                <a:cs typeface="Calibri" panose="020F0502020204030204" pitchFamily="34" charset="0"/>
              </a:rPr>
              <a:t>Transfer function</a:t>
            </a:r>
            <a:r>
              <a:rPr lang="en-US" sz="2200" b="0" i="0" dirty="0">
                <a:effectLst/>
                <a:latin typeface="Calibri" panose="020F0502020204030204" pitchFamily="34" charset="0"/>
                <a:cs typeface="Calibri" panose="020F0502020204030204" pitchFamily="34" charset="0"/>
              </a:rPr>
              <a:t>.</a:t>
            </a:r>
          </a:p>
          <a:p>
            <a:pPr algn="l">
              <a:buFont typeface="Arial" panose="020B0604020202020204" pitchFamily="34" charset="0"/>
              <a:buChar char="•"/>
            </a:pPr>
            <a:r>
              <a:rPr lang="en-US" sz="2200" b="1" i="0" dirty="0">
                <a:effectLst/>
                <a:latin typeface="Calibri" panose="020F0502020204030204" pitchFamily="34" charset="0"/>
                <a:cs typeface="Calibri" panose="020F0502020204030204" pitchFamily="34" charset="0"/>
              </a:rPr>
              <a:t>Learning rule:</a:t>
            </a:r>
            <a:r>
              <a:rPr lang="en-US" sz="2200" b="0" i="0" dirty="0">
                <a:effectLst/>
                <a:latin typeface="Calibri" panose="020F0502020204030204" pitchFamily="34" charset="0"/>
                <a:cs typeface="Calibri" panose="020F0502020204030204" pitchFamily="34" charset="0"/>
              </a:rPr>
              <a:t> </a:t>
            </a:r>
          </a:p>
          <a:p>
            <a:pPr lvl="1">
              <a:buFont typeface="Arial" panose="020B0604020202020204" pitchFamily="34" charset="0"/>
              <a:buChar char="•"/>
            </a:pPr>
            <a:r>
              <a:rPr lang="en-US" sz="2200" b="0" i="0" dirty="0">
                <a:effectLst/>
                <a:latin typeface="Calibri" panose="020F0502020204030204" pitchFamily="34" charset="0"/>
                <a:cs typeface="Calibri" panose="020F0502020204030204" pitchFamily="34" charset="0"/>
              </a:rPr>
              <a:t>Is a rule or an algorithm which modifies the parameters of the neural network, in order for a given input to the network to produce a favored output.</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0816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6383658-D0B3-476C-9267-E42DDCFDF8B0}"/>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32968" y="1219200"/>
            <a:ext cx="8629461" cy="4343400"/>
          </a:xfrm>
        </p:spPr>
      </p:pic>
    </p:spTree>
    <p:extLst>
      <p:ext uri="{BB962C8B-B14F-4D97-AF65-F5344CB8AC3E}">
        <p14:creationId xmlns:p14="http://schemas.microsoft.com/office/powerpoint/2010/main" val="1305954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04800"/>
            <a:ext cx="8458200" cy="6248400"/>
          </a:xfrm>
        </p:spPr>
        <p:txBody>
          <a:bodyPr>
            <a:noAutofit/>
          </a:bodyPr>
          <a:lstStyle/>
          <a:p>
            <a:pPr marL="0" indent="0" algn="ctr">
              <a:buNone/>
            </a:pPr>
            <a:r>
              <a:rPr lang="en-US" sz="2400" b="1" dirty="0">
                <a:latin typeface="Calibri" panose="020F0502020204030204" pitchFamily="34" charset="0"/>
              </a:rPr>
              <a:t>History of Neural Network</a:t>
            </a:r>
          </a:p>
          <a:p>
            <a:pPr marL="0" indent="0">
              <a:buNone/>
            </a:pPr>
            <a:endParaRPr lang="en-US" b="1" dirty="0">
              <a:latin typeface="Calibri" panose="020F0502020204030204" pitchFamily="34" charset="0"/>
            </a:endParaRPr>
          </a:p>
          <a:p>
            <a:r>
              <a:rPr lang="en-US" sz="2200" dirty="0">
                <a:latin typeface="Calibri" panose="020F0502020204030204" pitchFamily="34" charset="0"/>
                <a:cs typeface="Calibri" panose="020F0502020204030204" pitchFamily="34" charset="0"/>
              </a:rPr>
              <a:t>ANN during 1940s to 1960s</a:t>
            </a:r>
          </a:p>
          <a:p>
            <a:pPr lvl="1"/>
            <a:r>
              <a:rPr lang="en-US" sz="2200" b="1" dirty="0">
                <a:latin typeface="Calibri" panose="020F0502020204030204" pitchFamily="34" charset="0"/>
                <a:cs typeface="Calibri" panose="020F0502020204030204" pitchFamily="34" charset="0"/>
              </a:rPr>
              <a:t>1943</a:t>
            </a:r>
            <a:r>
              <a:rPr lang="en-US" sz="2200" dirty="0">
                <a:latin typeface="Calibri" panose="020F0502020204030204" pitchFamily="34" charset="0"/>
                <a:cs typeface="Calibri" panose="020F0502020204030204" pitchFamily="34" charset="0"/>
              </a:rPr>
              <a:t> − The concept of neural network started with the work of physiologist </a:t>
            </a:r>
            <a:r>
              <a:rPr lang="en-US" sz="2200" b="1" dirty="0">
                <a:latin typeface="Calibri" panose="020F0502020204030204" pitchFamily="34" charset="0"/>
                <a:cs typeface="Calibri" panose="020F0502020204030204" pitchFamily="34" charset="0"/>
              </a:rPr>
              <a:t>Warren McCulloch</a:t>
            </a:r>
            <a:r>
              <a:rPr lang="en-US" sz="2200" dirty="0">
                <a:latin typeface="Calibri" panose="020F0502020204030204" pitchFamily="34" charset="0"/>
                <a:cs typeface="Calibri" panose="020F0502020204030204" pitchFamily="34" charset="0"/>
              </a:rPr>
              <a:t>, and mathematician </a:t>
            </a:r>
            <a:r>
              <a:rPr lang="en-US" sz="2200" b="1" dirty="0">
                <a:latin typeface="Calibri" panose="020F0502020204030204" pitchFamily="34" charset="0"/>
                <a:cs typeface="Calibri" panose="020F0502020204030204" pitchFamily="34" charset="0"/>
              </a:rPr>
              <a:t>Walter Pitts</a:t>
            </a:r>
            <a:r>
              <a:rPr lang="en-US" sz="2200" dirty="0">
                <a:latin typeface="Calibri" panose="020F0502020204030204" pitchFamily="34" charset="0"/>
                <a:cs typeface="Calibri" panose="020F0502020204030204" pitchFamily="34" charset="0"/>
              </a:rPr>
              <a:t>, they modeled a </a:t>
            </a:r>
            <a:r>
              <a:rPr lang="en-US" sz="2200" b="1" dirty="0">
                <a:latin typeface="Calibri" panose="020F0502020204030204" pitchFamily="34" charset="0"/>
                <a:cs typeface="Calibri" panose="020F0502020204030204" pitchFamily="34" charset="0"/>
              </a:rPr>
              <a:t>simple neural network using electrical circuits </a:t>
            </a:r>
            <a:r>
              <a:rPr lang="en-US" sz="2200" dirty="0">
                <a:latin typeface="Calibri" panose="020F0502020204030204" pitchFamily="34" charset="0"/>
                <a:cs typeface="Calibri" panose="020F0502020204030204" pitchFamily="34" charset="0"/>
              </a:rPr>
              <a:t>in order to describe how neurons in the brain might work.</a:t>
            </a:r>
          </a:p>
          <a:p>
            <a:pPr lvl="1"/>
            <a:endParaRPr lang="en-US" sz="2200" b="1" dirty="0">
              <a:latin typeface="Calibri" panose="020F0502020204030204" pitchFamily="34" charset="0"/>
              <a:cs typeface="Calibri" panose="020F0502020204030204" pitchFamily="34" charset="0"/>
            </a:endParaRPr>
          </a:p>
          <a:p>
            <a:pPr lvl="1"/>
            <a:r>
              <a:rPr lang="en-US" sz="2200" b="1" dirty="0">
                <a:latin typeface="Calibri" panose="020F0502020204030204" pitchFamily="34" charset="0"/>
                <a:cs typeface="Calibri" panose="020F0502020204030204" pitchFamily="34" charset="0"/>
              </a:rPr>
              <a:t>1949</a:t>
            </a:r>
            <a:r>
              <a:rPr lang="en-US" sz="2200" dirty="0">
                <a:latin typeface="Calibri" panose="020F0502020204030204" pitchFamily="34" charset="0"/>
                <a:cs typeface="Calibri" panose="020F0502020204030204" pitchFamily="34" charset="0"/>
              </a:rPr>
              <a:t> − </a:t>
            </a:r>
            <a:r>
              <a:rPr lang="en-US" sz="2200" b="1" dirty="0">
                <a:latin typeface="Calibri" panose="020F0502020204030204" pitchFamily="34" charset="0"/>
                <a:cs typeface="Calibri" panose="020F0502020204030204" pitchFamily="34" charset="0"/>
              </a:rPr>
              <a:t>Donald Hebb’s </a:t>
            </a:r>
            <a:r>
              <a:rPr lang="en-US" sz="2200" dirty="0">
                <a:latin typeface="Calibri" panose="020F0502020204030204" pitchFamily="34" charset="0"/>
                <a:cs typeface="Calibri" panose="020F0502020204030204" pitchFamily="34" charset="0"/>
              </a:rPr>
              <a:t>book, ”</a:t>
            </a:r>
            <a:r>
              <a:rPr lang="en-US" sz="2200" b="1" dirty="0">
                <a:latin typeface="Calibri" panose="020F0502020204030204" pitchFamily="34" charset="0"/>
                <a:cs typeface="Calibri" panose="020F0502020204030204" pitchFamily="34" charset="0"/>
              </a:rPr>
              <a:t>The Organization of Behavior</a:t>
            </a:r>
            <a:r>
              <a:rPr lang="en-US" sz="2200" dirty="0">
                <a:latin typeface="Calibri" panose="020F0502020204030204" pitchFamily="34" charset="0"/>
                <a:cs typeface="Calibri" panose="020F0502020204030204" pitchFamily="34" charset="0"/>
              </a:rPr>
              <a:t>”, put forth the fact that the connection between two neurons is strengthened </a:t>
            </a:r>
            <a:r>
              <a:rPr lang="en-US" sz="2200" b="1" dirty="0">
                <a:latin typeface="Calibri" panose="020F0502020204030204" pitchFamily="34" charset="0"/>
                <a:cs typeface="Calibri" panose="020F0502020204030204" pitchFamily="34" charset="0"/>
              </a:rPr>
              <a:t>when both neurons are active at the same time</a:t>
            </a:r>
            <a:r>
              <a:rPr lang="en-US" sz="2200" dirty="0">
                <a:latin typeface="Calibri" panose="020F0502020204030204" pitchFamily="34" charset="0"/>
                <a:cs typeface="Calibri" panose="020F0502020204030204" pitchFamily="34" charset="0"/>
              </a:rPr>
              <a:t>. This change in strength is proportional to the product of the two activities.</a:t>
            </a:r>
          </a:p>
        </p:txBody>
      </p:sp>
    </p:spTree>
    <p:extLst>
      <p:ext uri="{BB962C8B-B14F-4D97-AF65-F5344CB8AC3E}">
        <p14:creationId xmlns:p14="http://schemas.microsoft.com/office/powerpoint/2010/main" val="370061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DC30D9C-8021-49AD-A64C-F4812A784AE7}"/>
              </a:ext>
            </a:extLst>
          </p:cNvPr>
          <p:cNvSpPr>
            <a:spLocks noGrp="1"/>
          </p:cNvSpPr>
          <p:nvPr>
            <p:ph sz="quarter" idx="1"/>
          </p:nvPr>
        </p:nvSpPr>
        <p:spPr>
          <a:xfrm>
            <a:off x="304800" y="304800"/>
            <a:ext cx="8534400" cy="6324600"/>
          </a:xfrm>
        </p:spPr>
        <p:txBody>
          <a:bodyPr>
            <a:normAutofit/>
          </a:bodyPr>
          <a:lstStyle/>
          <a:p>
            <a:pPr lvl="1"/>
            <a:endParaRPr lang="en-US" sz="2800" dirty="0">
              <a:latin typeface="Calibri" panose="020F0502020204030204" pitchFamily="34" charset="0"/>
            </a:endParaRPr>
          </a:p>
          <a:p>
            <a:pPr lvl="1"/>
            <a:r>
              <a:rPr lang="en-US" sz="2200" b="1" dirty="0">
                <a:latin typeface="Calibri" panose="020F0502020204030204" pitchFamily="34" charset="0"/>
                <a:cs typeface="Calibri" panose="020F0502020204030204" pitchFamily="34" charset="0"/>
              </a:rPr>
              <a:t>1956</a:t>
            </a:r>
            <a:r>
              <a:rPr lang="en-US" sz="2200" dirty="0">
                <a:latin typeface="Calibri" panose="020F0502020204030204" pitchFamily="34" charset="0"/>
                <a:cs typeface="Calibri" panose="020F0502020204030204" pitchFamily="34" charset="0"/>
              </a:rPr>
              <a:t> − </a:t>
            </a:r>
            <a:r>
              <a:rPr lang="en-US" sz="2200" b="1" dirty="0">
                <a:latin typeface="Calibri" panose="020F0502020204030204" pitchFamily="34" charset="0"/>
                <a:cs typeface="Calibri" panose="020F0502020204030204" pitchFamily="34" charset="0"/>
              </a:rPr>
              <a:t>An associative memory network </a:t>
            </a:r>
            <a:r>
              <a:rPr lang="en-US" sz="2200" dirty="0">
                <a:latin typeface="Calibri" panose="020F0502020204030204" pitchFamily="34" charset="0"/>
                <a:cs typeface="Calibri" panose="020F0502020204030204" pitchFamily="34" charset="0"/>
              </a:rPr>
              <a:t>was introduced by </a:t>
            </a:r>
            <a:r>
              <a:rPr lang="en-US" sz="2200" b="1" dirty="0">
                <a:latin typeface="Calibri" panose="020F0502020204030204" pitchFamily="34" charset="0"/>
                <a:cs typeface="Calibri" panose="020F0502020204030204" pitchFamily="34" charset="0"/>
              </a:rPr>
              <a:t>Taylor</a:t>
            </a:r>
            <a:r>
              <a:rPr lang="en-US" sz="2200" dirty="0">
                <a:latin typeface="Calibri" panose="020F0502020204030204" pitchFamily="34" charset="0"/>
                <a:cs typeface="Calibri" panose="020F0502020204030204" pitchFamily="34" charset="0"/>
              </a:rPr>
              <a:t>, </a:t>
            </a:r>
            <a:r>
              <a:rPr lang="en-US" sz="2200" i="0" dirty="0">
                <a:solidFill>
                  <a:srgbClr val="000000"/>
                </a:solidFill>
                <a:effectLst/>
                <a:latin typeface="Calibri" panose="020F0502020204030204" pitchFamily="34" charset="0"/>
                <a:cs typeface="Calibri" panose="020F0502020204030204" pitchFamily="34" charset="0"/>
              </a:rPr>
              <a:t>which means they can store different patterns and at the time of giving an output they can produce one of the stored patterns by matching them with the given input pattern. </a:t>
            </a:r>
          </a:p>
          <a:p>
            <a:pPr marL="320040" lvl="1" indent="0">
              <a:buNone/>
            </a:pPr>
            <a:endParaRPr lang="en-US" sz="2200" dirty="0">
              <a:latin typeface="Calibri" panose="020F0502020204030204" pitchFamily="34" charset="0"/>
              <a:cs typeface="Calibri" panose="020F0502020204030204" pitchFamily="34" charset="0"/>
            </a:endParaRPr>
          </a:p>
          <a:p>
            <a:pPr lvl="1"/>
            <a:r>
              <a:rPr lang="en-US" sz="2200" b="1" dirty="0">
                <a:latin typeface="Calibri" panose="020F0502020204030204" pitchFamily="34" charset="0"/>
                <a:cs typeface="Calibri" panose="020F0502020204030204" pitchFamily="34" charset="0"/>
              </a:rPr>
              <a:t>1958</a:t>
            </a:r>
            <a:r>
              <a:rPr lang="en-US" sz="2200" dirty="0">
                <a:latin typeface="Calibri" panose="020F0502020204030204" pitchFamily="34" charset="0"/>
                <a:cs typeface="Calibri" panose="020F0502020204030204" pitchFamily="34" charset="0"/>
              </a:rPr>
              <a:t> − A learning method for McCulloch and Pitts, neuron model named </a:t>
            </a:r>
            <a:r>
              <a:rPr lang="en-US" sz="2200" b="1" dirty="0">
                <a:latin typeface="Calibri" panose="020F0502020204030204" pitchFamily="34" charset="0"/>
                <a:cs typeface="Calibri" panose="020F0502020204030204" pitchFamily="34" charset="0"/>
              </a:rPr>
              <a:t>Perceptron</a:t>
            </a:r>
            <a:r>
              <a:rPr lang="en-US" sz="2200" dirty="0">
                <a:latin typeface="Calibri" panose="020F0502020204030204" pitchFamily="34" charset="0"/>
                <a:cs typeface="Calibri" panose="020F0502020204030204" pitchFamily="34" charset="0"/>
              </a:rPr>
              <a:t> was invented by </a:t>
            </a:r>
            <a:r>
              <a:rPr lang="en-US" sz="2200" b="1" dirty="0">
                <a:latin typeface="Calibri" panose="020F0502020204030204" pitchFamily="34" charset="0"/>
                <a:cs typeface="Calibri" panose="020F0502020204030204" pitchFamily="34" charset="0"/>
              </a:rPr>
              <a:t>Rosenblatt</a:t>
            </a:r>
            <a:r>
              <a:rPr lang="en-US" sz="2200" dirty="0">
                <a:latin typeface="Calibri" panose="020F0502020204030204" pitchFamily="34" charset="0"/>
                <a:cs typeface="Calibri" panose="020F0502020204030204" pitchFamily="34" charset="0"/>
              </a:rPr>
              <a:t>.</a:t>
            </a:r>
          </a:p>
          <a:p>
            <a:pPr marL="320040" lvl="1" indent="0">
              <a:buNone/>
            </a:pPr>
            <a:endParaRPr lang="en-US" sz="2200" dirty="0">
              <a:latin typeface="Calibri" panose="020F0502020204030204" pitchFamily="34" charset="0"/>
              <a:cs typeface="Calibri" panose="020F0502020204030204" pitchFamily="34" charset="0"/>
            </a:endParaRPr>
          </a:p>
          <a:p>
            <a:pPr lvl="1"/>
            <a:r>
              <a:rPr lang="en-US" sz="2200" b="1" dirty="0">
                <a:latin typeface="Calibri" panose="020F0502020204030204" pitchFamily="34" charset="0"/>
                <a:cs typeface="Calibri" panose="020F0502020204030204" pitchFamily="34" charset="0"/>
              </a:rPr>
              <a:t>1960 </a:t>
            </a:r>
            <a:r>
              <a:rPr lang="en-US" sz="2200" dirty="0">
                <a:latin typeface="Calibri" panose="020F0502020204030204" pitchFamily="34" charset="0"/>
                <a:cs typeface="Calibri" panose="020F0502020204030204" pitchFamily="34" charset="0"/>
              </a:rPr>
              <a:t>− Bernard </a:t>
            </a:r>
            <a:r>
              <a:rPr lang="en-US" sz="2200" b="1" dirty="0" err="1">
                <a:latin typeface="Calibri" panose="020F0502020204030204" pitchFamily="34" charset="0"/>
                <a:cs typeface="Calibri" panose="020F0502020204030204" pitchFamily="34" charset="0"/>
              </a:rPr>
              <a:t>Widrow</a:t>
            </a:r>
            <a:r>
              <a:rPr lang="en-US" sz="2200" dirty="0">
                <a:latin typeface="Calibri" panose="020F0502020204030204" pitchFamily="34" charset="0"/>
                <a:cs typeface="Calibri" panose="020F0502020204030204" pitchFamily="34" charset="0"/>
              </a:rPr>
              <a:t> and </a:t>
            </a:r>
            <a:r>
              <a:rPr lang="en-US" sz="2200" b="1" dirty="0" err="1">
                <a:latin typeface="Calibri" panose="020F0502020204030204" pitchFamily="34" charset="0"/>
                <a:cs typeface="Calibri" panose="020F0502020204030204" pitchFamily="34" charset="0"/>
              </a:rPr>
              <a:t>Marcian</a:t>
            </a:r>
            <a:r>
              <a:rPr lang="en-US" sz="2200" b="1" dirty="0">
                <a:latin typeface="Calibri" panose="020F0502020204030204" pitchFamily="34" charset="0"/>
                <a:cs typeface="Calibri" panose="020F0502020204030204" pitchFamily="34" charset="0"/>
              </a:rPr>
              <a:t> Hoff</a:t>
            </a:r>
            <a:r>
              <a:rPr lang="en-US" sz="2200" dirty="0">
                <a:latin typeface="Calibri" panose="020F0502020204030204" pitchFamily="34" charset="0"/>
                <a:cs typeface="Calibri" panose="020F0502020204030204" pitchFamily="34" charset="0"/>
              </a:rPr>
              <a:t> developed models called "</a:t>
            </a:r>
            <a:r>
              <a:rPr lang="en-US" sz="2200" b="1" dirty="0">
                <a:latin typeface="Calibri" panose="020F0502020204030204" pitchFamily="34" charset="0"/>
                <a:cs typeface="Calibri" panose="020F0502020204030204" pitchFamily="34" charset="0"/>
              </a:rPr>
              <a:t>ADALINE</a:t>
            </a:r>
            <a:r>
              <a:rPr lang="en-US" sz="2200" dirty="0">
                <a:latin typeface="Calibri" panose="020F0502020204030204" pitchFamily="34" charset="0"/>
                <a:cs typeface="Calibri" panose="020F0502020204030204" pitchFamily="34" charset="0"/>
              </a:rPr>
              <a:t>“(Adaptive Linear Neural Element Network) and “</a:t>
            </a:r>
            <a:r>
              <a:rPr lang="en-US" sz="2200" b="1" dirty="0">
                <a:latin typeface="Calibri" panose="020F0502020204030204" pitchFamily="34" charset="0"/>
                <a:cs typeface="Calibri" panose="020F0502020204030204" pitchFamily="34" charset="0"/>
              </a:rPr>
              <a:t>MADALINE</a:t>
            </a:r>
            <a:r>
              <a:rPr lang="en-US" sz="2200" dirty="0">
                <a:latin typeface="Calibri" panose="020F0502020204030204" pitchFamily="34" charset="0"/>
                <a:cs typeface="Calibri" panose="020F0502020204030204" pitchFamily="34" charset="0"/>
              </a:rPr>
              <a:t>.”</a:t>
            </a:r>
          </a:p>
          <a:p>
            <a:endParaRPr lang="en-IN" dirty="0"/>
          </a:p>
        </p:txBody>
      </p:sp>
    </p:spTree>
    <p:extLst>
      <p:ext uri="{BB962C8B-B14F-4D97-AF65-F5344CB8AC3E}">
        <p14:creationId xmlns:p14="http://schemas.microsoft.com/office/powerpoint/2010/main" val="427312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458200" cy="63246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ANN during 1960s to 1980s</a:t>
            </a:r>
          </a:p>
          <a:p>
            <a:pPr lvl="1"/>
            <a:r>
              <a:rPr lang="en-US" sz="2200" b="1" dirty="0">
                <a:latin typeface="Calibri" panose="020F0502020204030204" pitchFamily="34" charset="0"/>
                <a:cs typeface="Calibri" panose="020F0502020204030204" pitchFamily="34" charset="0"/>
              </a:rPr>
              <a:t>1961</a:t>
            </a:r>
            <a:r>
              <a:rPr lang="en-US" sz="2200" dirty="0">
                <a:latin typeface="Calibri" panose="020F0502020204030204" pitchFamily="34" charset="0"/>
                <a:cs typeface="Calibri" panose="020F0502020204030204" pitchFamily="34" charset="0"/>
              </a:rPr>
              <a:t> − Rosenblatt made an unsuccessful attempt but proposed the “</a:t>
            </a:r>
            <a:r>
              <a:rPr lang="en-US" sz="2200" b="1" dirty="0">
                <a:latin typeface="Calibri" panose="020F0502020204030204" pitchFamily="34" charset="0"/>
                <a:cs typeface="Calibri" panose="020F0502020204030204" pitchFamily="34" charset="0"/>
              </a:rPr>
              <a:t>Backpropagation</a:t>
            </a:r>
            <a:r>
              <a:rPr lang="en-US" sz="2200" dirty="0">
                <a:latin typeface="Calibri" panose="020F0502020204030204" pitchFamily="34" charset="0"/>
                <a:cs typeface="Calibri" panose="020F0502020204030204" pitchFamily="34" charset="0"/>
              </a:rPr>
              <a:t>” scheme for networks.</a:t>
            </a:r>
          </a:p>
          <a:p>
            <a:pPr marL="320040" lvl="1" indent="0">
              <a:buNone/>
            </a:pPr>
            <a:endParaRPr lang="en-US" sz="2200" dirty="0">
              <a:latin typeface="Calibri" panose="020F0502020204030204" pitchFamily="34" charset="0"/>
              <a:cs typeface="Calibri" panose="020F0502020204030204" pitchFamily="34" charset="0"/>
            </a:endParaRPr>
          </a:p>
          <a:p>
            <a:pPr lvl="1"/>
            <a:r>
              <a:rPr lang="en-US" sz="2200" b="1" dirty="0">
                <a:latin typeface="Calibri" panose="020F0502020204030204" pitchFamily="34" charset="0"/>
                <a:cs typeface="Calibri" panose="020F0502020204030204" pitchFamily="34" charset="0"/>
              </a:rPr>
              <a:t>1964</a:t>
            </a:r>
            <a:r>
              <a:rPr lang="en-US" sz="2200" dirty="0">
                <a:latin typeface="Calibri" panose="020F0502020204030204" pitchFamily="34" charset="0"/>
                <a:cs typeface="Calibri" panose="020F0502020204030204" pitchFamily="34" charset="0"/>
              </a:rPr>
              <a:t> − </a:t>
            </a:r>
            <a:r>
              <a:rPr lang="en-US" sz="2200" b="1" dirty="0">
                <a:latin typeface="Calibri" panose="020F0502020204030204" pitchFamily="34" charset="0"/>
                <a:cs typeface="Calibri" panose="020F0502020204030204" pitchFamily="34" charset="0"/>
              </a:rPr>
              <a:t>Taylor</a:t>
            </a:r>
            <a:r>
              <a:rPr lang="en-US" sz="2200" dirty="0">
                <a:latin typeface="Calibri" panose="020F0502020204030204" pitchFamily="34" charset="0"/>
                <a:cs typeface="Calibri" panose="020F0502020204030204" pitchFamily="34" charset="0"/>
              </a:rPr>
              <a:t> constructed a </a:t>
            </a:r>
            <a:r>
              <a:rPr lang="en-US" sz="2200" b="1" dirty="0">
                <a:latin typeface="Calibri" panose="020F0502020204030204" pitchFamily="34" charset="0"/>
                <a:cs typeface="Calibri" panose="020F0502020204030204" pitchFamily="34" charset="0"/>
              </a:rPr>
              <a:t>winner-take-all circuit </a:t>
            </a:r>
            <a:r>
              <a:rPr lang="en-US" sz="2200" dirty="0">
                <a:latin typeface="Calibri" panose="020F0502020204030204" pitchFamily="34" charset="0"/>
                <a:cs typeface="Calibri" panose="020F0502020204030204" pitchFamily="34" charset="0"/>
              </a:rPr>
              <a:t>with inhibitions among output units, </a:t>
            </a:r>
            <a:r>
              <a:rPr lang="en-US" sz="2200" b="0" i="0" dirty="0">
                <a:effectLst/>
                <a:latin typeface="Calibri" panose="020F0502020204030204" pitchFamily="34" charset="0"/>
                <a:cs typeface="Calibri" panose="020F0502020204030204" pitchFamily="34" charset="0"/>
              </a:rPr>
              <a:t>only one node in the output layer will be active, namely the one corresponding to the strongest input.</a:t>
            </a:r>
          </a:p>
          <a:p>
            <a:pPr marL="320040" lvl="1" indent="0">
              <a:buNone/>
            </a:pPr>
            <a:endParaRPr lang="en-US" sz="2200" dirty="0">
              <a:latin typeface="Calibri" panose="020F0502020204030204" pitchFamily="34" charset="0"/>
              <a:cs typeface="Calibri" panose="020F0502020204030204" pitchFamily="34" charset="0"/>
            </a:endParaRPr>
          </a:p>
          <a:p>
            <a:pPr lvl="1"/>
            <a:r>
              <a:rPr lang="en-US" sz="2200" b="1" dirty="0">
                <a:latin typeface="Calibri" panose="020F0502020204030204" pitchFamily="34" charset="0"/>
                <a:cs typeface="Calibri" panose="020F0502020204030204" pitchFamily="34" charset="0"/>
              </a:rPr>
              <a:t>1969</a:t>
            </a:r>
            <a:r>
              <a:rPr lang="en-US" sz="2200" dirty="0">
                <a:latin typeface="Calibri" panose="020F0502020204030204" pitchFamily="34" charset="0"/>
                <a:cs typeface="Calibri" panose="020F0502020204030204" pitchFamily="34" charset="0"/>
              </a:rPr>
              <a:t> − </a:t>
            </a:r>
            <a:r>
              <a:rPr lang="en-US" sz="2200" b="1" dirty="0">
                <a:latin typeface="Calibri" panose="020F0502020204030204" pitchFamily="34" charset="0"/>
                <a:cs typeface="Calibri" panose="020F0502020204030204" pitchFamily="34" charset="0"/>
              </a:rPr>
              <a:t>Multilayer perceptron </a:t>
            </a:r>
            <a:r>
              <a:rPr lang="en-US" sz="2200" dirty="0">
                <a:latin typeface="Calibri" panose="020F0502020204030204" pitchFamily="34" charset="0"/>
                <a:cs typeface="Calibri" panose="020F0502020204030204" pitchFamily="34" charset="0"/>
              </a:rPr>
              <a:t>(MLP) was invented by </a:t>
            </a:r>
            <a:r>
              <a:rPr lang="en-US" sz="2200" b="1" dirty="0">
                <a:latin typeface="Calibri" panose="020F0502020204030204" pitchFamily="34" charset="0"/>
                <a:cs typeface="Calibri" panose="020F0502020204030204" pitchFamily="34" charset="0"/>
              </a:rPr>
              <a:t>Minsky</a:t>
            </a:r>
            <a:r>
              <a:rPr lang="en-US" sz="2200" dirty="0">
                <a:latin typeface="Calibri" panose="020F0502020204030204" pitchFamily="34" charset="0"/>
                <a:cs typeface="Calibri" panose="020F0502020204030204" pitchFamily="34" charset="0"/>
              </a:rPr>
              <a:t> and </a:t>
            </a:r>
            <a:r>
              <a:rPr lang="en-US" sz="2200" b="1" dirty="0" err="1">
                <a:latin typeface="Calibri" panose="020F0502020204030204" pitchFamily="34" charset="0"/>
                <a:cs typeface="Calibri" panose="020F0502020204030204" pitchFamily="34" charset="0"/>
              </a:rPr>
              <a:t>Papert</a:t>
            </a:r>
            <a:r>
              <a:rPr lang="en-US" sz="2200" dirty="0">
                <a:latin typeface="Calibri" panose="020F0502020204030204" pitchFamily="34" charset="0"/>
                <a:cs typeface="Calibri" panose="020F0502020204030204" pitchFamily="34" charset="0"/>
              </a:rPr>
              <a:t>.</a:t>
            </a:r>
          </a:p>
          <a:p>
            <a:pPr marL="320040" lvl="1" indent="0">
              <a:buNone/>
            </a:pPr>
            <a:endParaRPr lang="en-US" sz="2200" dirty="0">
              <a:latin typeface="Calibri" panose="020F0502020204030204" pitchFamily="34" charset="0"/>
              <a:cs typeface="Calibri" panose="020F0502020204030204" pitchFamily="34" charset="0"/>
            </a:endParaRPr>
          </a:p>
          <a:p>
            <a:pPr lvl="1"/>
            <a:r>
              <a:rPr lang="en-US" sz="2200" b="1" dirty="0">
                <a:latin typeface="Calibri" panose="020F0502020204030204" pitchFamily="34" charset="0"/>
                <a:cs typeface="Calibri" panose="020F0502020204030204" pitchFamily="34" charset="0"/>
              </a:rPr>
              <a:t>1971</a:t>
            </a:r>
            <a:r>
              <a:rPr lang="en-US" sz="2200" dirty="0">
                <a:latin typeface="Calibri" panose="020F0502020204030204" pitchFamily="34" charset="0"/>
                <a:cs typeface="Calibri" panose="020F0502020204030204" pitchFamily="34" charset="0"/>
              </a:rPr>
              <a:t> − </a:t>
            </a:r>
            <a:r>
              <a:rPr lang="en-US" sz="2200" b="1" dirty="0" err="1">
                <a:latin typeface="Calibri" panose="020F0502020204030204" pitchFamily="34" charset="0"/>
                <a:cs typeface="Calibri" panose="020F0502020204030204" pitchFamily="34" charset="0"/>
              </a:rPr>
              <a:t>Kohonen</a:t>
            </a:r>
            <a:r>
              <a:rPr lang="en-US" sz="2200" dirty="0">
                <a:latin typeface="Calibri" panose="020F0502020204030204" pitchFamily="34" charset="0"/>
                <a:cs typeface="Calibri" panose="020F0502020204030204" pitchFamily="34" charset="0"/>
              </a:rPr>
              <a:t> developed </a:t>
            </a:r>
            <a:r>
              <a:rPr lang="en-US" sz="2200" b="1" dirty="0">
                <a:latin typeface="Calibri" panose="020F0502020204030204" pitchFamily="34" charset="0"/>
                <a:cs typeface="Calibri" panose="020F0502020204030204" pitchFamily="34" charset="0"/>
              </a:rPr>
              <a:t>Associative memories</a:t>
            </a:r>
            <a:r>
              <a:rPr lang="en-US" sz="2200" dirty="0">
                <a:latin typeface="Calibri" panose="020F0502020204030204" pitchFamily="34" charset="0"/>
                <a:cs typeface="Calibri" panose="020F0502020204030204" pitchFamily="34" charset="0"/>
              </a:rPr>
              <a:t>.</a:t>
            </a:r>
          </a:p>
          <a:p>
            <a:pPr lvl="1"/>
            <a:endParaRPr lang="en-US" sz="2200" dirty="0">
              <a:latin typeface="Calibri" panose="020F0502020204030204" pitchFamily="34" charset="0"/>
              <a:cs typeface="Calibri" panose="020F0502020204030204" pitchFamily="34" charset="0"/>
            </a:endParaRPr>
          </a:p>
          <a:p>
            <a:pPr lvl="1"/>
            <a:r>
              <a:rPr lang="en-US" sz="2200" b="1" dirty="0">
                <a:latin typeface="Calibri" panose="020F0502020204030204" pitchFamily="34" charset="0"/>
                <a:cs typeface="Calibri" panose="020F0502020204030204" pitchFamily="34" charset="0"/>
              </a:rPr>
              <a:t>1976</a:t>
            </a:r>
            <a:r>
              <a:rPr lang="en-US" sz="2200" dirty="0">
                <a:latin typeface="Calibri" panose="020F0502020204030204" pitchFamily="34" charset="0"/>
                <a:cs typeface="Calibri" panose="020F0502020204030204" pitchFamily="34" charset="0"/>
              </a:rPr>
              <a:t> − </a:t>
            </a:r>
            <a:r>
              <a:rPr lang="en-US" sz="2200" b="1" dirty="0">
                <a:latin typeface="Calibri" panose="020F0502020204030204" pitchFamily="34" charset="0"/>
                <a:cs typeface="Calibri" panose="020F0502020204030204" pitchFamily="34" charset="0"/>
              </a:rPr>
              <a:t>Stephen Grossberg </a:t>
            </a:r>
            <a:r>
              <a:rPr lang="en-US" sz="2200" dirty="0">
                <a:latin typeface="Calibri" panose="020F0502020204030204" pitchFamily="34" charset="0"/>
                <a:cs typeface="Calibri" panose="020F0502020204030204" pitchFamily="34" charset="0"/>
              </a:rPr>
              <a:t>and </a:t>
            </a:r>
            <a:r>
              <a:rPr lang="en-US" sz="2200" b="1" dirty="0">
                <a:latin typeface="Calibri" panose="020F0502020204030204" pitchFamily="34" charset="0"/>
                <a:cs typeface="Calibri" panose="020F0502020204030204" pitchFamily="34" charset="0"/>
              </a:rPr>
              <a:t>Gail Carpenter </a:t>
            </a:r>
            <a:r>
              <a:rPr lang="en-US" sz="2200" dirty="0">
                <a:latin typeface="Calibri" panose="020F0502020204030204" pitchFamily="34" charset="0"/>
                <a:cs typeface="Calibri" panose="020F0502020204030204" pitchFamily="34" charset="0"/>
              </a:rPr>
              <a:t>developed </a:t>
            </a:r>
            <a:r>
              <a:rPr lang="en-US" sz="2200" b="1" dirty="0">
                <a:latin typeface="Calibri" panose="020F0502020204030204" pitchFamily="34" charset="0"/>
                <a:cs typeface="Calibri" panose="020F0502020204030204" pitchFamily="34" charset="0"/>
              </a:rPr>
              <a:t>Adaptive resonance theory</a:t>
            </a:r>
            <a:r>
              <a:rPr lang="en-US" sz="2200" dirty="0">
                <a:latin typeface="Calibri" panose="020F0502020204030204" pitchFamily="34" charset="0"/>
                <a:cs typeface="Calibri" panose="020F0502020204030204" pitchFamily="34" charset="0"/>
              </a:rPr>
              <a:t>, </a:t>
            </a:r>
            <a:r>
              <a:rPr lang="en-US" sz="2200" b="0" i="0" dirty="0">
                <a:solidFill>
                  <a:srgbClr val="000000"/>
                </a:solidFill>
                <a:effectLst/>
                <a:latin typeface="Calibri" panose="020F0502020204030204" pitchFamily="34" charset="0"/>
                <a:cs typeface="Calibri" panose="020F0502020204030204" pitchFamily="34" charset="0"/>
              </a:rPr>
              <a:t>as the name suggests, is always open to new learning “</a:t>
            </a:r>
            <a:r>
              <a:rPr lang="en-US" sz="2200" dirty="0">
                <a:latin typeface="Calibri" panose="020F0502020204030204" pitchFamily="34" charset="0"/>
                <a:cs typeface="Calibri" panose="020F0502020204030204" pitchFamily="34" charset="0"/>
              </a:rPr>
              <a:t>Adaptive”, </a:t>
            </a:r>
            <a:r>
              <a:rPr lang="en-US" sz="2200" b="0" i="0" dirty="0">
                <a:solidFill>
                  <a:srgbClr val="000000"/>
                </a:solidFill>
                <a:effectLst/>
                <a:latin typeface="Calibri" panose="020F0502020204030204" pitchFamily="34" charset="0"/>
                <a:cs typeface="Calibri" panose="020F0502020204030204" pitchFamily="34" charset="0"/>
              </a:rPr>
              <a:t>without losing the old patterns “</a:t>
            </a:r>
            <a:r>
              <a:rPr lang="en-US" sz="2200" dirty="0">
                <a:latin typeface="Calibri" panose="020F0502020204030204" pitchFamily="34" charset="0"/>
                <a:cs typeface="Calibri" panose="020F0502020204030204" pitchFamily="34" charset="0"/>
              </a:rPr>
              <a:t>resonance”.</a:t>
            </a: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2288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533400"/>
            <a:ext cx="8382000" cy="5867400"/>
          </a:xfrm>
        </p:spPr>
        <p:txBody>
          <a:bodyPr>
            <a:noAutofit/>
          </a:bodyPr>
          <a:lstStyle/>
          <a:p>
            <a:r>
              <a:rPr lang="en-US" sz="2100" dirty="0">
                <a:latin typeface="Calibri" panose="020F0502020204030204" pitchFamily="34" charset="0"/>
                <a:cs typeface="Calibri" panose="020F0502020204030204" pitchFamily="34" charset="0"/>
              </a:rPr>
              <a:t>ANN from 1980s till Present</a:t>
            </a:r>
          </a:p>
          <a:p>
            <a:pPr lvl="1"/>
            <a:r>
              <a:rPr lang="en-US" sz="2100" b="1" dirty="0">
                <a:latin typeface="Calibri" panose="020F0502020204030204" pitchFamily="34" charset="0"/>
                <a:cs typeface="Calibri" panose="020F0502020204030204" pitchFamily="34" charset="0"/>
              </a:rPr>
              <a:t>1982</a:t>
            </a:r>
            <a:r>
              <a:rPr lang="en-US" sz="2100" dirty="0">
                <a:latin typeface="Calibri" panose="020F0502020204030204" pitchFamily="34" charset="0"/>
                <a:cs typeface="Calibri" panose="020F0502020204030204" pitchFamily="34" charset="0"/>
              </a:rPr>
              <a:t> − </a:t>
            </a:r>
            <a:r>
              <a:rPr lang="en-US" sz="2100" b="1" dirty="0" err="1">
                <a:latin typeface="Calibri" panose="020F0502020204030204" pitchFamily="34" charset="0"/>
                <a:cs typeface="Calibri" panose="020F0502020204030204" pitchFamily="34" charset="0"/>
              </a:rPr>
              <a:t>Teuvo</a:t>
            </a:r>
            <a:r>
              <a:rPr lang="en-US" sz="2100" b="1" dirty="0">
                <a:latin typeface="Calibri" panose="020F0502020204030204" pitchFamily="34" charset="0"/>
                <a:cs typeface="Calibri" panose="020F0502020204030204" pitchFamily="34" charset="0"/>
              </a:rPr>
              <a:t> </a:t>
            </a:r>
            <a:r>
              <a:rPr lang="en-US" sz="2100" b="1" dirty="0" err="1">
                <a:latin typeface="Calibri" panose="020F0502020204030204" pitchFamily="34" charset="0"/>
                <a:cs typeface="Calibri" panose="020F0502020204030204" pitchFamily="34" charset="0"/>
              </a:rPr>
              <a:t>Kohonen</a:t>
            </a:r>
            <a:r>
              <a:rPr lang="en-US" sz="2100" b="1"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described the </a:t>
            </a:r>
            <a:r>
              <a:rPr lang="en-US" sz="2100" b="1" dirty="0">
                <a:latin typeface="Calibri" panose="020F0502020204030204" pitchFamily="34" charset="0"/>
                <a:cs typeface="Calibri" panose="020F0502020204030204" pitchFamily="34" charset="0"/>
              </a:rPr>
              <a:t>self-organizing feature maps  </a:t>
            </a:r>
            <a:r>
              <a:rPr lang="en-US" sz="2100" dirty="0">
                <a:latin typeface="Calibri" panose="020F0502020204030204" pitchFamily="34" charset="0"/>
                <a:cs typeface="Calibri" panose="020F0502020204030204" pitchFamily="34" charset="0"/>
              </a:rPr>
              <a:t>know as </a:t>
            </a:r>
            <a:r>
              <a:rPr lang="en-US" sz="2100" dirty="0" err="1">
                <a:latin typeface="Calibri" panose="020F0502020204030204" pitchFamily="34" charset="0"/>
                <a:cs typeface="Calibri" panose="020F0502020204030204" pitchFamily="34" charset="0"/>
              </a:rPr>
              <a:t>Kohonen</a:t>
            </a:r>
            <a:r>
              <a:rPr lang="en-US" sz="2100" dirty="0">
                <a:latin typeface="Calibri" panose="020F0502020204030204" pitchFamily="34" charset="0"/>
                <a:cs typeface="Calibri" panose="020F0502020204030204" pitchFamily="34" charset="0"/>
              </a:rPr>
              <a:t> maps. SOM doesn’t learn by backpropagation, it use competitive learning to adjust weights in neurons. He was looking for the mechanisms involving self-organization in the brain</a:t>
            </a:r>
            <a:r>
              <a:rPr lang="en-US" sz="2100" b="0" i="0" dirty="0">
                <a:effectLst/>
                <a:latin typeface="Calibri" panose="020F0502020204030204" pitchFamily="34" charset="0"/>
                <a:cs typeface="Calibri" panose="020F0502020204030204" pitchFamily="34" charset="0"/>
              </a:rPr>
              <a:t>.</a:t>
            </a:r>
            <a:endParaRPr lang="en-US" sz="2100" dirty="0">
              <a:latin typeface="Calibri" panose="020F0502020204030204" pitchFamily="34" charset="0"/>
              <a:cs typeface="Calibri" panose="020F0502020204030204" pitchFamily="34" charset="0"/>
            </a:endParaRPr>
          </a:p>
          <a:p>
            <a:pPr marL="320040" lvl="1" indent="0">
              <a:buNone/>
            </a:pPr>
            <a:endParaRPr lang="en-US" sz="2100" dirty="0">
              <a:latin typeface="Calibri" panose="020F0502020204030204" pitchFamily="34" charset="0"/>
              <a:cs typeface="Calibri" panose="020F0502020204030204" pitchFamily="34" charset="0"/>
            </a:endParaRPr>
          </a:p>
          <a:p>
            <a:pPr lvl="1"/>
            <a:r>
              <a:rPr lang="en-US" sz="2100" b="1" dirty="0">
                <a:latin typeface="Calibri" panose="020F0502020204030204" pitchFamily="34" charset="0"/>
                <a:cs typeface="Calibri" panose="020F0502020204030204" pitchFamily="34" charset="0"/>
              </a:rPr>
              <a:t>1983</a:t>
            </a:r>
            <a:r>
              <a:rPr lang="en-US" sz="2100" dirty="0">
                <a:latin typeface="Calibri" panose="020F0502020204030204" pitchFamily="34" charset="0"/>
                <a:cs typeface="Calibri" panose="020F0502020204030204" pitchFamily="34" charset="0"/>
              </a:rPr>
              <a:t> − </a:t>
            </a:r>
            <a:r>
              <a:rPr lang="en-US" sz="2100" b="1" dirty="0">
                <a:latin typeface="Calibri" panose="020F0502020204030204" pitchFamily="34" charset="0"/>
                <a:cs typeface="Calibri" panose="020F0502020204030204" pitchFamily="34" charset="0"/>
              </a:rPr>
              <a:t>Fukushima, Miyake </a:t>
            </a:r>
            <a:r>
              <a:rPr lang="en-US" sz="2100" dirty="0">
                <a:latin typeface="Calibri" panose="020F0502020204030204" pitchFamily="34" charset="0"/>
                <a:cs typeface="Calibri" panose="020F0502020204030204" pitchFamily="34" charset="0"/>
              </a:rPr>
              <a:t>and </a:t>
            </a:r>
            <a:r>
              <a:rPr lang="en-US" sz="2100" b="1" dirty="0">
                <a:latin typeface="Calibri" panose="020F0502020204030204" pitchFamily="34" charset="0"/>
                <a:cs typeface="Calibri" panose="020F0502020204030204" pitchFamily="34" charset="0"/>
              </a:rPr>
              <a:t>Ito</a:t>
            </a:r>
            <a:r>
              <a:rPr lang="en-US" sz="2100" dirty="0">
                <a:latin typeface="Calibri" panose="020F0502020204030204" pitchFamily="34" charset="0"/>
                <a:cs typeface="Calibri" panose="020F0502020204030204" pitchFamily="34" charset="0"/>
              </a:rPr>
              <a:t> introduced the neural model of </a:t>
            </a:r>
            <a:r>
              <a:rPr lang="en-US" sz="2100" b="1" dirty="0" err="1">
                <a:latin typeface="Calibri" panose="020F0502020204030204" pitchFamily="34" charset="0"/>
                <a:cs typeface="Calibri" panose="020F0502020204030204" pitchFamily="34" charset="0"/>
              </a:rPr>
              <a:t>Necognitron</a:t>
            </a:r>
            <a:r>
              <a:rPr lang="en-US" sz="2100" dirty="0">
                <a:latin typeface="Calibri" panose="020F0502020204030204" pitchFamily="34" charset="0"/>
                <a:cs typeface="Calibri" panose="020F0502020204030204" pitchFamily="34" charset="0"/>
              </a:rPr>
              <a:t>, which could recognize handwritten characters.</a:t>
            </a:r>
          </a:p>
          <a:p>
            <a:pPr marL="320040" lvl="1" indent="0">
              <a:buNone/>
            </a:pPr>
            <a:endParaRPr lang="en-US" sz="2100" dirty="0">
              <a:latin typeface="Calibri" panose="020F0502020204030204" pitchFamily="34" charset="0"/>
              <a:cs typeface="Calibri" panose="020F0502020204030204" pitchFamily="34" charset="0"/>
            </a:endParaRPr>
          </a:p>
          <a:p>
            <a:pPr lvl="1"/>
            <a:r>
              <a:rPr lang="en-US" sz="2100" b="1" dirty="0">
                <a:latin typeface="Calibri" panose="020F0502020204030204" pitchFamily="34" charset="0"/>
                <a:cs typeface="Calibri" panose="020F0502020204030204" pitchFamily="34" charset="0"/>
              </a:rPr>
              <a:t>1985</a:t>
            </a:r>
            <a:r>
              <a:rPr lang="en-US" sz="2100" dirty="0">
                <a:latin typeface="Calibri" panose="020F0502020204030204" pitchFamily="34" charset="0"/>
                <a:cs typeface="Calibri" panose="020F0502020204030204" pitchFamily="34" charset="0"/>
              </a:rPr>
              <a:t> − </a:t>
            </a:r>
            <a:r>
              <a:rPr lang="en-US" sz="2100" b="1" dirty="0">
                <a:latin typeface="Calibri" panose="020F0502020204030204" pitchFamily="34" charset="0"/>
                <a:cs typeface="Calibri" panose="020F0502020204030204" pitchFamily="34" charset="0"/>
              </a:rPr>
              <a:t>John Hopfield </a:t>
            </a:r>
            <a:r>
              <a:rPr lang="en-US" sz="2100" dirty="0">
                <a:latin typeface="Calibri" panose="020F0502020204030204" pitchFamily="34" charset="0"/>
                <a:cs typeface="Calibri" panose="020F0502020204030204" pitchFamily="34" charset="0"/>
              </a:rPr>
              <a:t>published an article describing a way of finding acceptable solutions </a:t>
            </a:r>
            <a:r>
              <a:rPr lang="en-US" sz="2100" b="1" dirty="0">
                <a:latin typeface="Calibri" panose="020F0502020204030204" pitchFamily="34" charset="0"/>
                <a:cs typeface="Calibri" panose="020F0502020204030204" pitchFamily="34" charset="0"/>
              </a:rPr>
              <a:t>for Travelling Salesman problem </a:t>
            </a:r>
            <a:r>
              <a:rPr lang="en-US" sz="2100" dirty="0">
                <a:latin typeface="Calibri" panose="020F0502020204030204" pitchFamily="34" charset="0"/>
                <a:cs typeface="Calibri" panose="020F0502020204030204" pitchFamily="34" charset="0"/>
              </a:rPr>
              <a:t>using </a:t>
            </a:r>
            <a:r>
              <a:rPr lang="en-US" sz="2100" dirty="0" err="1">
                <a:latin typeface="Calibri" panose="020F0502020204030204" pitchFamily="34" charset="0"/>
                <a:cs typeface="Calibri" panose="020F0502020204030204" pitchFamily="34" charset="0"/>
              </a:rPr>
              <a:t>Hopfiled</a:t>
            </a:r>
            <a:r>
              <a:rPr lang="en-US" sz="2100" dirty="0">
                <a:latin typeface="Calibri" panose="020F0502020204030204" pitchFamily="34" charset="0"/>
                <a:cs typeface="Calibri" panose="020F0502020204030204" pitchFamily="34" charset="0"/>
              </a:rPr>
              <a:t> nets</a:t>
            </a:r>
            <a:r>
              <a:rPr lang="en-US" sz="2100" b="0" i="0" dirty="0">
                <a:effectLst/>
                <a:latin typeface="Calibri" panose="020F0502020204030204" pitchFamily="34" charset="0"/>
                <a:cs typeface="Calibri" panose="020F0502020204030204" pitchFamily="34" charset="0"/>
              </a:rPr>
              <a:t>. </a:t>
            </a:r>
            <a:endParaRPr lang="en-US" sz="2100" dirty="0">
              <a:latin typeface="Calibri" panose="020F0502020204030204" pitchFamily="34" charset="0"/>
              <a:cs typeface="Calibri" panose="020F0502020204030204" pitchFamily="34" charset="0"/>
            </a:endParaRPr>
          </a:p>
          <a:p>
            <a:pPr marL="320040" lvl="1" indent="0">
              <a:buNone/>
            </a:pPr>
            <a:endParaRPr lang="en-US" sz="2100" dirty="0">
              <a:latin typeface="Calibri" panose="020F0502020204030204" pitchFamily="34" charset="0"/>
              <a:cs typeface="Calibri" panose="020F0502020204030204" pitchFamily="34" charset="0"/>
            </a:endParaRPr>
          </a:p>
          <a:p>
            <a:pPr lvl="1"/>
            <a:r>
              <a:rPr lang="en-US" sz="2100" b="1" dirty="0">
                <a:latin typeface="Calibri" panose="020F0502020204030204" pitchFamily="34" charset="0"/>
                <a:cs typeface="Calibri" panose="020F0502020204030204" pitchFamily="34" charset="0"/>
              </a:rPr>
              <a:t>1986</a:t>
            </a:r>
            <a:r>
              <a:rPr lang="en-US" sz="2100" dirty="0">
                <a:latin typeface="Calibri" panose="020F0502020204030204" pitchFamily="34" charset="0"/>
                <a:cs typeface="Calibri" panose="020F0502020204030204" pitchFamily="34" charset="0"/>
              </a:rPr>
              <a:t> − The backpropagation of error learning procedure as  a generalization of </a:t>
            </a:r>
            <a:r>
              <a:rPr lang="en-US" sz="2100" b="1" dirty="0">
                <a:latin typeface="Calibri" panose="020F0502020204030204" pitchFamily="34" charset="0"/>
                <a:cs typeface="Calibri" panose="020F0502020204030204" pitchFamily="34" charset="0"/>
              </a:rPr>
              <a:t>the Delta rule </a:t>
            </a:r>
            <a:r>
              <a:rPr lang="en-US" sz="2100" dirty="0">
                <a:latin typeface="Calibri" panose="020F0502020204030204" pitchFamily="34" charset="0"/>
                <a:cs typeface="Calibri" panose="020F0502020204030204" pitchFamily="34" charset="0"/>
              </a:rPr>
              <a:t>was developed and published by Parallel Distributed Processing Group.</a:t>
            </a:r>
          </a:p>
        </p:txBody>
      </p:sp>
    </p:spTree>
    <p:extLst>
      <p:ext uri="{BB962C8B-B14F-4D97-AF65-F5344CB8AC3E}">
        <p14:creationId xmlns:p14="http://schemas.microsoft.com/office/powerpoint/2010/main" val="693593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
          </p:nvPr>
        </p:nvSpPr>
        <p:spPr>
          <a:xfrm>
            <a:off x="381000" y="304800"/>
            <a:ext cx="8305800" cy="6248400"/>
          </a:xfrm>
        </p:spPr>
        <p:txBody>
          <a:bodyPr>
            <a:noAutofit/>
          </a:bodyPr>
          <a:lstStyle/>
          <a:p>
            <a:pPr marL="0" indent="0" algn="ctr">
              <a:buNone/>
            </a:pPr>
            <a:r>
              <a:rPr lang="en-IN" sz="2400" b="1" dirty="0">
                <a:latin typeface="Calibri" panose="020F0502020204030204" pitchFamily="34" charset="0"/>
                <a:cs typeface="Calibri" panose="020F0502020204030204" pitchFamily="34" charset="0"/>
              </a:rPr>
              <a:t>Biological neural networks</a:t>
            </a:r>
          </a:p>
          <a:p>
            <a:pPr marL="0" indent="0" algn="ctr">
              <a:buNone/>
            </a:pPr>
            <a:r>
              <a:rPr lang="en-US" sz="2300" b="1" dirty="0">
                <a:latin typeface="Calibri" panose="020F0502020204030204" pitchFamily="34" charset="0"/>
                <a:cs typeface="Calibri" panose="020F0502020204030204" pitchFamily="34" charset="0"/>
              </a:rPr>
              <a:t>The vertebrate nervous system</a:t>
            </a:r>
          </a:p>
          <a:p>
            <a:r>
              <a:rPr lang="en-US" sz="2200" b="0" i="0" dirty="0">
                <a:effectLst/>
                <a:latin typeface="Calibri" panose="020F0502020204030204" pitchFamily="34" charset="0"/>
                <a:cs typeface="Calibri" panose="020F0502020204030204" pitchFamily="34" charset="0"/>
              </a:rPr>
              <a:t>Animal Kingdom is divided into two groups: </a:t>
            </a:r>
            <a:r>
              <a:rPr lang="en-US" sz="2200" b="1" i="0" dirty="0">
                <a:effectLst/>
                <a:latin typeface="Calibri" panose="020F0502020204030204" pitchFamily="34" charset="0"/>
                <a:cs typeface="Calibri" panose="020F0502020204030204" pitchFamily="34" charset="0"/>
              </a:rPr>
              <a:t>Vertebrates</a:t>
            </a:r>
            <a:r>
              <a:rPr lang="en-US" sz="2200" b="0" i="0" dirty="0">
                <a:effectLst/>
                <a:latin typeface="Calibri" panose="020F0502020204030204" pitchFamily="34" charset="0"/>
                <a:cs typeface="Calibri" panose="020F0502020204030204" pitchFamily="34" charset="0"/>
              </a:rPr>
              <a:t> and </a:t>
            </a:r>
            <a:r>
              <a:rPr lang="en-US" sz="2200" b="1" i="0" dirty="0">
                <a:effectLst/>
                <a:latin typeface="Calibri" panose="020F0502020204030204" pitchFamily="34" charset="0"/>
                <a:cs typeface="Calibri" panose="020F0502020204030204" pitchFamily="34" charset="0"/>
              </a:rPr>
              <a:t>Invertebrates</a:t>
            </a:r>
            <a:r>
              <a:rPr lang="en-US" sz="2200" b="0" i="0" dirty="0">
                <a:effectLst/>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Vertebrates </a:t>
            </a:r>
            <a:r>
              <a:rPr lang="en-US" sz="2200" b="0" i="0" dirty="0">
                <a:effectLst/>
                <a:latin typeface="Calibri" panose="020F0502020204030204" pitchFamily="34" charset="0"/>
                <a:cs typeface="Calibri" panose="020F0502020204030204" pitchFamily="34" charset="0"/>
              </a:rPr>
              <a:t>are animals with a backbone inside their bodies, Ex: Fish, dogs and humans.</a:t>
            </a:r>
          </a:p>
          <a:p>
            <a:r>
              <a:rPr lang="en-US" sz="2200" b="0" i="0" dirty="0">
                <a:effectLst/>
                <a:latin typeface="Calibri" panose="020F0502020204030204" pitchFamily="34" charset="0"/>
                <a:cs typeface="Calibri" panose="020F0502020204030204" pitchFamily="34" charset="0"/>
              </a:rPr>
              <a:t>Invertebrates do not have a skeleton, Ex: spiders, flies and caterpillars.</a:t>
            </a:r>
          </a:p>
          <a:p>
            <a:r>
              <a:rPr lang="en-US" sz="2200" b="0" i="0" dirty="0">
                <a:effectLst/>
                <a:latin typeface="Calibri" panose="020F0502020204030204" pitchFamily="34" charset="0"/>
                <a:cs typeface="Calibri" panose="020F0502020204030204" pitchFamily="34" charset="0"/>
              </a:rPr>
              <a:t>Vertebrates are often larger and have more complex bodies than invertebrates. </a:t>
            </a:r>
          </a:p>
          <a:p>
            <a:r>
              <a:rPr lang="en-US" sz="2200" dirty="0">
                <a:latin typeface="Calibri" panose="020F0502020204030204" pitchFamily="34" charset="0"/>
                <a:cs typeface="Calibri" panose="020F0502020204030204" pitchFamily="34" charset="0"/>
              </a:rPr>
              <a:t>The entire information processing system is called nervous system.</a:t>
            </a:r>
            <a:endParaRPr lang="en-US" sz="2200" b="0" i="0" dirty="0">
              <a:effectLst/>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The nervous system is an organ system containing a network of specialized cells called neurons.</a:t>
            </a:r>
          </a:p>
          <a:p>
            <a:r>
              <a:rPr lang="en-US" sz="2200" dirty="0">
                <a:latin typeface="Calibri" panose="020F0502020204030204" pitchFamily="34" charset="0"/>
                <a:cs typeface="Calibri" panose="020F0502020204030204" pitchFamily="34" charset="0"/>
              </a:rPr>
              <a:t>It consists of </a:t>
            </a:r>
            <a:r>
              <a:rPr lang="en-US" sz="2200" b="1" dirty="0">
                <a:latin typeface="Calibri" panose="020F0502020204030204" pitchFamily="34" charset="0"/>
                <a:cs typeface="Calibri" panose="020F0502020204030204" pitchFamily="34" charset="0"/>
              </a:rPr>
              <a:t>the central nervous system </a:t>
            </a:r>
            <a:r>
              <a:rPr lang="en-US" sz="2200" dirty="0">
                <a:latin typeface="Calibri" panose="020F0502020204030204" pitchFamily="34" charset="0"/>
                <a:cs typeface="Calibri" panose="020F0502020204030204" pitchFamily="34" charset="0"/>
              </a:rPr>
              <a:t>and </a:t>
            </a:r>
            <a:r>
              <a:rPr lang="en-US" sz="2200" b="1" dirty="0">
                <a:latin typeface="Calibri" panose="020F0502020204030204" pitchFamily="34" charset="0"/>
                <a:cs typeface="Calibri" panose="020F0502020204030204" pitchFamily="34" charset="0"/>
              </a:rPr>
              <a:t>the peripheral nervous system.</a:t>
            </a:r>
          </a:p>
          <a:p>
            <a:pPr marL="0" indent="0">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117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tion to nervous system">
            <a:extLst>
              <a:ext uri="{FF2B5EF4-FFF2-40B4-BE49-F238E27FC236}">
                <a16:creationId xmlns:a16="http://schemas.microsoft.com/office/drawing/2014/main" xmlns="" id="{F2459F6F-8B8E-45C1-A2F3-AC271DC3A594}"/>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815340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281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B620DEE-3D34-45C6-B7E8-0D07F4E2CB0A}"/>
              </a:ext>
            </a:extLst>
          </p:cNvPr>
          <p:cNvSpPr>
            <a:spLocks noGrp="1"/>
          </p:cNvSpPr>
          <p:nvPr>
            <p:ph sz="quarter" idx="1"/>
          </p:nvPr>
        </p:nvSpPr>
        <p:spPr>
          <a:xfrm>
            <a:off x="304800" y="304800"/>
            <a:ext cx="8458200" cy="6172200"/>
          </a:xfrm>
        </p:spPr>
        <p:txBody>
          <a:bodyPr/>
          <a:lstStyle/>
          <a:p>
            <a:pPr marL="0" indent="0">
              <a:buNone/>
            </a:pPr>
            <a:endParaRPr lang="en-US" sz="1800" b="1" dirty="0">
              <a:effectLst/>
              <a:latin typeface="Times New Roman" panose="02020603050405020304" pitchFamily="18" charset="0"/>
              <a:ea typeface="Times New Roman" panose="02020603050405020304" pitchFamily="18" charset="0"/>
            </a:endParaRPr>
          </a:p>
          <a:p>
            <a:pPr marL="0" indent="0" algn="ctr">
              <a:buNone/>
            </a:pPr>
            <a:r>
              <a:rPr lang="en-US" sz="2400" b="1" dirty="0">
                <a:effectLst/>
                <a:latin typeface="Calibri" panose="020F0502020204030204" pitchFamily="34" charset="0"/>
                <a:ea typeface="Times New Roman" panose="02020603050405020304" pitchFamily="18" charset="0"/>
                <a:cs typeface="Calibri" panose="020F0502020204030204" pitchFamily="34" charset="0"/>
              </a:rPr>
              <a:t>Learning Resources</a:t>
            </a:r>
            <a:endParaRPr lang="en-IN" sz="2400" dirty="0">
              <a:effectLst/>
              <a:latin typeface="Calibri" panose="020F0502020204030204" pitchFamily="34" charset="0"/>
              <a:ea typeface="Times New Roman" panose="02020603050405020304" pitchFamily="18" charset="0"/>
              <a:cs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endParaRPr lang="en-US" sz="1800" dirty="0">
              <a:latin typeface="Times New Roman" panose="02020603050405020304" pitchFamily="18" charset="0"/>
              <a:ea typeface="Calibri" panose="020F0502020204030204" pitchFamily="34" charset="0"/>
            </a:endParaRPr>
          </a:p>
          <a:p>
            <a:r>
              <a:rPr lang="en-US" sz="2200" dirty="0">
                <a:effectLst/>
                <a:latin typeface="Calibri" panose="020F0502020204030204" pitchFamily="34" charset="0"/>
                <a:ea typeface="Calibri" panose="020F0502020204030204" pitchFamily="34" charset="0"/>
                <a:cs typeface="Calibri" panose="020F0502020204030204" pitchFamily="34" charset="0"/>
              </a:rPr>
              <a:t>David </a:t>
            </a:r>
            <a:r>
              <a:rPr lang="en-US" sz="2200" dirty="0" err="1">
                <a:effectLst/>
                <a:latin typeface="Calibri" panose="020F0502020204030204" pitchFamily="34" charset="0"/>
                <a:ea typeface="Calibri" panose="020F0502020204030204" pitchFamily="34" charset="0"/>
                <a:cs typeface="Calibri" panose="020F0502020204030204" pitchFamily="34" charset="0"/>
              </a:rPr>
              <a:t>Kriesel</a:t>
            </a:r>
            <a:r>
              <a:rPr lang="en-US" sz="2200" dirty="0">
                <a:effectLst/>
                <a:latin typeface="Calibri" panose="020F0502020204030204" pitchFamily="34" charset="0"/>
                <a:ea typeface="Calibri" panose="020F0502020204030204" pitchFamily="34" charset="0"/>
                <a:cs typeface="Calibri" panose="020F0502020204030204" pitchFamily="34" charset="0"/>
              </a:rPr>
              <a:t>, “A Brief Introduction to Neural Networks”, dkriesel.com, 2005</a:t>
            </a:r>
          </a:p>
          <a:p>
            <a:pPr marL="0" indent="0">
              <a:buNone/>
            </a:pPr>
            <a:endParaRPr lang="en-US" sz="2200" dirty="0">
              <a:effectLst/>
              <a:latin typeface="Calibri" panose="020F0502020204030204" pitchFamily="34" charset="0"/>
              <a:ea typeface="Calibri" panose="020F0502020204030204" pitchFamily="34" charset="0"/>
              <a:cs typeface="Calibri" panose="020F0502020204030204" pitchFamily="34" charset="0"/>
            </a:endParaRPr>
          </a:p>
          <a:p>
            <a:r>
              <a:rPr lang="en-US" sz="2200" dirty="0">
                <a:effectLst/>
                <a:latin typeface="Calibri" panose="020F0502020204030204" pitchFamily="34" charset="0"/>
                <a:ea typeface="Times New Roman" panose="02020603050405020304" pitchFamily="18" charset="0"/>
                <a:cs typeface="Calibri" panose="020F0502020204030204" pitchFamily="34" charset="0"/>
              </a:rPr>
              <a:t>Gunjan Goswami, “Introduction to Artificial Neural Networks”, S.K. </a:t>
            </a:r>
            <a:r>
              <a:rPr lang="en-US" sz="2200" dirty="0" err="1">
                <a:effectLst/>
                <a:latin typeface="Calibri" panose="020F0502020204030204" pitchFamily="34" charset="0"/>
                <a:ea typeface="Times New Roman" panose="02020603050405020304" pitchFamily="18" charset="0"/>
                <a:cs typeface="Calibri" panose="020F0502020204030204" pitchFamily="34" charset="0"/>
              </a:rPr>
              <a:t>Kataria</a:t>
            </a:r>
            <a:r>
              <a:rPr lang="en-US" sz="2200" dirty="0">
                <a:effectLst/>
                <a:latin typeface="Calibri" panose="020F0502020204030204" pitchFamily="34" charset="0"/>
                <a:ea typeface="Times New Roman" panose="02020603050405020304" pitchFamily="18" charset="0"/>
                <a:cs typeface="Calibri" panose="020F0502020204030204" pitchFamily="34" charset="0"/>
              </a:rPr>
              <a:t>&amp; Sons, 2012</a:t>
            </a:r>
          </a:p>
          <a:p>
            <a:pPr marL="0" indent="0">
              <a:buNone/>
            </a:pPr>
            <a:endParaRPr lang="en-US" sz="2200" dirty="0">
              <a:effectLst/>
              <a:latin typeface="Calibri" panose="020F0502020204030204" pitchFamily="34" charset="0"/>
              <a:ea typeface="Times New Roman" panose="02020603050405020304" pitchFamily="18" charset="0"/>
              <a:cs typeface="Calibri" panose="020F0502020204030204" pitchFamily="34" charset="0"/>
            </a:endParaRPr>
          </a:p>
          <a:p>
            <a:r>
              <a:rPr lang="en-US" sz="2200" dirty="0">
                <a:effectLst/>
                <a:latin typeface="Calibri" panose="020F0502020204030204" pitchFamily="34" charset="0"/>
                <a:ea typeface="Calibri" panose="020F0502020204030204" pitchFamily="34" charset="0"/>
                <a:cs typeface="Calibri" panose="020F0502020204030204" pitchFamily="34" charset="0"/>
              </a:rPr>
              <a:t>Raul Rojas, “Neural Networks: A Systematic Introduction”, 1996.</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r>
              <a:rPr lang="en-US" sz="2200" dirty="0">
                <a:effectLst/>
                <a:latin typeface="Calibri" panose="020F0502020204030204" pitchFamily="34" charset="0"/>
                <a:ea typeface="Times New Roman" panose="02020603050405020304" pitchFamily="18" charset="0"/>
                <a:cs typeface="Calibri" panose="020F0502020204030204" pitchFamily="34" charset="0"/>
              </a:rPr>
              <a:t>S. </a:t>
            </a:r>
            <a:r>
              <a:rPr lang="en-US" sz="2200" dirty="0" err="1">
                <a:effectLst/>
                <a:latin typeface="Calibri" panose="020F0502020204030204" pitchFamily="34" charset="0"/>
                <a:ea typeface="Times New Roman" panose="02020603050405020304" pitchFamily="18" charset="0"/>
                <a:cs typeface="Calibri" panose="020F0502020204030204" pitchFamily="34" charset="0"/>
              </a:rPr>
              <a:t>Sivanandam</a:t>
            </a:r>
            <a:r>
              <a:rPr lang="en-US" sz="2200" dirty="0">
                <a:effectLst/>
                <a:latin typeface="Calibri" panose="020F0502020204030204" pitchFamily="34" charset="0"/>
                <a:ea typeface="Times New Roman" panose="02020603050405020304" pitchFamily="18" charset="0"/>
                <a:cs typeface="Calibri" panose="020F0502020204030204" pitchFamily="34" charset="0"/>
              </a:rPr>
              <a:t>, “Introduction to Artificial Neural Networks”, 2003.</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3727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1813" y="457200"/>
            <a:ext cx="8835773" cy="5943599"/>
          </a:xfrm>
        </p:spPr>
      </p:pic>
    </p:spTree>
    <p:extLst>
      <p:ext uri="{BB962C8B-B14F-4D97-AF65-F5344CB8AC3E}">
        <p14:creationId xmlns:p14="http://schemas.microsoft.com/office/powerpoint/2010/main" val="2213974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D14F7E5-9E58-4D0C-A076-E0DAA18CEA73}"/>
              </a:ext>
            </a:extLst>
          </p:cNvPr>
          <p:cNvSpPr>
            <a:spLocks noGrp="1"/>
          </p:cNvSpPr>
          <p:nvPr>
            <p:ph sz="quarter" idx="1"/>
          </p:nvPr>
        </p:nvSpPr>
        <p:spPr>
          <a:xfrm>
            <a:off x="304800" y="304800"/>
            <a:ext cx="8382000" cy="57150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Peripheral nervous system</a:t>
            </a:r>
          </a:p>
          <a:p>
            <a:pPr marL="0" indent="0">
              <a:buNone/>
            </a:pPr>
            <a:endParaRPr lang="en-US" sz="2800"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PNS comprises the nerves that are situated outside of the brain or the spinal cord. </a:t>
            </a:r>
          </a:p>
          <a:p>
            <a:r>
              <a:rPr lang="en-US" sz="2200" dirty="0">
                <a:latin typeface="Calibri" panose="020F0502020204030204" pitchFamily="34" charset="0"/>
                <a:cs typeface="Calibri" panose="020F0502020204030204" pitchFamily="34" charset="0"/>
              </a:rPr>
              <a:t>Forms a branched and very dense network throughout the body.</a:t>
            </a:r>
          </a:p>
          <a:p>
            <a:r>
              <a:rPr lang="en-IN" sz="2200" dirty="0">
                <a:latin typeface="Calibri" panose="020F0502020204030204" pitchFamily="34" charset="0"/>
                <a:cs typeface="Calibri" panose="020F0502020204030204" pitchFamily="34" charset="0"/>
              </a:rPr>
              <a:t>Unlike the CNS, the PNS is not protected by the bone of spine and skull.</a:t>
            </a:r>
          </a:p>
          <a:p>
            <a:r>
              <a:rPr lang="en-US" sz="2200" b="0" i="0" dirty="0">
                <a:solidFill>
                  <a:srgbClr val="2E2E2E"/>
                </a:solidFill>
                <a:effectLst/>
                <a:latin typeface="Calibri" panose="020F0502020204030204" pitchFamily="34" charset="0"/>
                <a:cs typeface="Calibri" panose="020F0502020204030204" pitchFamily="34" charset="0"/>
              </a:rPr>
              <a:t>The PNS has three basic functions: </a:t>
            </a:r>
          </a:p>
          <a:p>
            <a:pPr lvl="1"/>
            <a:r>
              <a:rPr lang="en-US" sz="2200" b="0" i="0" dirty="0">
                <a:solidFill>
                  <a:srgbClr val="2E2E2E"/>
                </a:solidFill>
                <a:effectLst/>
                <a:latin typeface="Calibri" panose="020F0502020204030204" pitchFamily="34" charset="0"/>
                <a:cs typeface="Calibri" panose="020F0502020204030204" pitchFamily="34" charset="0"/>
              </a:rPr>
              <a:t>Conveying motor commands to all voluntary muscles in the body</a:t>
            </a:r>
            <a:r>
              <a:rPr lang="en-US" sz="2200" dirty="0">
                <a:solidFill>
                  <a:srgbClr val="2E2E2E"/>
                </a:solidFill>
                <a:latin typeface="Calibri" panose="020F0502020204030204" pitchFamily="34" charset="0"/>
                <a:cs typeface="Calibri" panose="020F0502020204030204" pitchFamily="34" charset="0"/>
              </a:rPr>
              <a:t>.</a:t>
            </a:r>
            <a:r>
              <a:rPr lang="en-US" sz="2200" b="0" i="0" dirty="0">
                <a:solidFill>
                  <a:srgbClr val="2E2E2E"/>
                </a:solidFill>
                <a:effectLst/>
                <a:latin typeface="Calibri" panose="020F0502020204030204" pitchFamily="34" charset="0"/>
                <a:cs typeface="Calibri" panose="020F0502020204030204" pitchFamily="34" charset="0"/>
              </a:rPr>
              <a:t> </a:t>
            </a:r>
          </a:p>
          <a:p>
            <a:pPr lvl="1"/>
            <a:r>
              <a:rPr lang="en-US" sz="2200" b="0" i="0" dirty="0">
                <a:solidFill>
                  <a:srgbClr val="2E2E2E"/>
                </a:solidFill>
                <a:effectLst/>
                <a:latin typeface="Calibri" panose="020F0502020204030204" pitchFamily="34" charset="0"/>
                <a:cs typeface="Calibri" panose="020F0502020204030204" pitchFamily="34" charset="0"/>
              </a:rPr>
              <a:t>Carrying sensory information about the external world and the body to the brain and spinal cord.</a:t>
            </a:r>
          </a:p>
          <a:p>
            <a:pPr lvl="1"/>
            <a:r>
              <a:rPr lang="en-US" sz="2200" b="0" i="0" dirty="0">
                <a:solidFill>
                  <a:srgbClr val="2E2E2E"/>
                </a:solidFill>
                <a:effectLst/>
                <a:latin typeface="Calibri" panose="020F0502020204030204" pitchFamily="34" charset="0"/>
                <a:cs typeface="Calibri" panose="020F0502020204030204" pitchFamily="34" charset="0"/>
              </a:rPr>
              <a:t>Regulating autonomic functions such as </a:t>
            </a:r>
            <a:r>
              <a:rPr lang="en-US" sz="2200" i="0" dirty="0">
                <a:solidFill>
                  <a:srgbClr val="202124"/>
                </a:solidFill>
                <a:effectLst/>
                <a:latin typeface="Calibri" panose="020F0502020204030204" pitchFamily="34" charset="0"/>
                <a:cs typeface="Calibri" panose="020F0502020204030204" pitchFamily="34" charset="0"/>
              </a:rPr>
              <a:t>heartbeat, blood flow, breathing, digestion and</a:t>
            </a:r>
            <a:r>
              <a:rPr lang="en-US" sz="2200" b="0" i="0" dirty="0">
                <a:solidFill>
                  <a:srgbClr val="2E2E2E"/>
                </a:solidFill>
                <a:effectLst/>
                <a:latin typeface="Calibri" panose="020F0502020204030204" pitchFamily="34" charset="0"/>
                <a:cs typeface="Calibri" panose="020F0502020204030204" pitchFamily="34" charset="0"/>
              </a:rPr>
              <a:t> sweating.</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6588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458200" cy="61722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The central nervous system</a:t>
            </a:r>
          </a:p>
          <a:p>
            <a:pPr marL="0" indent="0" algn="ctr">
              <a:buNone/>
            </a:pPr>
            <a:endParaRPr lang="en-US" sz="2400"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The vertebrate central nervous system consists of the brain and the spinal cord.</a:t>
            </a:r>
          </a:p>
          <a:p>
            <a:r>
              <a:rPr lang="en-US" sz="2200" dirty="0">
                <a:latin typeface="Calibri" panose="020F0502020204030204" pitchFamily="34" charset="0"/>
                <a:cs typeface="Calibri" panose="020F0502020204030204" pitchFamily="34" charset="0"/>
              </a:rPr>
              <a:t>It is the place where information received by the sense organs are stored and managed.</a:t>
            </a:r>
          </a:p>
          <a:p>
            <a:pPr algn="l" fontAlgn="base"/>
            <a:r>
              <a:rPr lang="en-US" sz="2200" b="0" i="0" dirty="0">
                <a:solidFill>
                  <a:srgbClr val="252525"/>
                </a:solidFill>
                <a:effectLst/>
                <a:latin typeface="Calibri" panose="020F0502020204030204" pitchFamily="34" charset="0"/>
                <a:cs typeface="Calibri" panose="020F0502020204030204" pitchFamily="34" charset="0"/>
              </a:rPr>
              <a:t>CNS controls most functions of the body and mind.</a:t>
            </a:r>
          </a:p>
          <a:p>
            <a:pPr algn="l" fontAlgn="base"/>
            <a:r>
              <a:rPr lang="en-US" sz="2200" b="0" i="0" dirty="0">
                <a:solidFill>
                  <a:srgbClr val="252525"/>
                </a:solidFill>
                <a:effectLst/>
                <a:latin typeface="Calibri" panose="020F0502020204030204" pitchFamily="34" charset="0"/>
                <a:cs typeface="Calibri" panose="020F0502020204030204" pitchFamily="34" charset="0"/>
              </a:rPr>
              <a:t>The brain is the center of our thoughts, the interpreter of our external environment, and the origin of control over body movement. </a:t>
            </a:r>
          </a:p>
          <a:p>
            <a:pPr algn="l" fontAlgn="base"/>
            <a:r>
              <a:rPr lang="en-US" sz="2200" b="0" i="0" dirty="0">
                <a:solidFill>
                  <a:srgbClr val="252525"/>
                </a:solidFill>
                <a:effectLst/>
                <a:latin typeface="Calibri" panose="020F0502020204030204" pitchFamily="34" charset="0"/>
                <a:cs typeface="Calibri" panose="020F0502020204030204" pitchFamily="34" charset="0"/>
              </a:rPr>
              <a:t>The spinal cord is the highway for communication between the body and the brain. </a:t>
            </a:r>
          </a:p>
          <a:p>
            <a:pPr algn="l" fontAlgn="base"/>
            <a:r>
              <a:rPr lang="en-US" sz="2200" b="0" i="0" dirty="0">
                <a:solidFill>
                  <a:srgbClr val="252525"/>
                </a:solidFill>
                <a:effectLst/>
                <a:latin typeface="Calibri" panose="020F0502020204030204" pitchFamily="34" charset="0"/>
                <a:cs typeface="Calibri" panose="020F0502020204030204" pitchFamily="34" charset="0"/>
              </a:rPr>
              <a:t>When the spinal cord is injured, the exchange of information between the brain and other parts of the body is disrupted.</a:t>
            </a:r>
          </a:p>
          <a:p>
            <a:pPr algn="l" fontAlgn="base"/>
            <a:r>
              <a:rPr lang="en-US" sz="2200" dirty="0">
                <a:solidFill>
                  <a:srgbClr val="252525"/>
                </a:solidFill>
                <a:latin typeface="Calibri" panose="020F0502020204030204" pitchFamily="34" charset="0"/>
                <a:cs typeface="Calibri" panose="020F0502020204030204" pitchFamily="34" charset="0"/>
              </a:rPr>
              <a:t>Brain is categorized into 4 parts.</a:t>
            </a:r>
          </a:p>
          <a:p>
            <a:pPr lvl="1" fontAlgn="base"/>
            <a:r>
              <a:rPr lang="en-US" sz="2200" b="0" i="0" dirty="0">
                <a:solidFill>
                  <a:srgbClr val="252525"/>
                </a:solidFill>
                <a:effectLst/>
                <a:latin typeface="Calibri" panose="020F0502020204030204" pitchFamily="34" charset="0"/>
                <a:cs typeface="Calibri" panose="020F0502020204030204" pitchFamily="34" charset="0"/>
              </a:rPr>
              <a:t>Forebrain, Midbrain, Hindbrain and Brain stem.</a:t>
            </a:r>
          </a:p>
          <a:p>
            <a:endParaRPr lang="en-US" dirty="0"/>
          </a:p>
        </p:txBody>
      </p:sp>
    </p:spTree>
    <p:extLst>
      <p:ext uri="{BB962C8B-B14F-4D97-AF65-F5344CB8AC3E}">
        <p14:creationId xmlns:p14="http://schemas.microsoft.com/office/powerpoint/2010/main" val="1846763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534400" cy="61722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Cerebrum (Forebrain)</a:t>
            </a:r>
          </a:p>
          <a:p>
            <a:pPr marL="0" indent="0" algn="ctr">
              <a:buNone/>
            </a:pPr>
            <a:endParaRPr lang="en-US" sz="2400" b="1" dirty="0">
              <a:latin typeface="Calibri" panose="020F0502020204030204" pitchFamily="34" charset="0"/>
              <a:cs typeface="Calibri" panose="020F0502020204030204" pitchFamily="34" charset="0"/>
            </a:endParaRPr>
          </a:p>
          <a:p>
            <a:r>
              <a:rPr lang="en-US" sz="2200" b="0" i="0" dirty="0">
                <a:solidFill>
                  <a:srgbClr val="000000"/>
                </a:solidFill>
                <a:effectLst/>
                <a:latin typeface="Calibri" panose="020F0502020204030204" pitchFamily="34" charset="0"/>
                <a:cs typeface="Calibri" panose="020F0502020204030204" pitchFamily="34" charset="0"/>
              </a:rPr>
              <a:t>The largest part of the brain, forebrain a</a:t>
            </a:r>
            <a:r>
              <a:rPr lang="en-US" sz="2200" dirty="0">
                <a:latin typeface="Calibri" panose="020F0502020204030204" pitchFamily="34" charset="0"/>
                <a:cs typeface="Calibri" panose="020F0502020204030204" pitchFamily="34" charset="0"/>
              </a:rPr>
              <a:t>lso called as </a:t>
            </a:r>
            <a:r>
              <a:rPr lang="en-US" sz="2200" b="1" dirty="0">
                <a:latin typeface="Calibri" panose="020F0502020204030204" pitchFamily="34" charset="0"/>
                <a:cs typeface="Calibri" panose="020F0502020204030204" pitchFamily="34" charset="0"/>
              </a:rPr>
              <a:t>Telencephalon</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Along an axis, running from the lateral face to the back of the head.</a:t>
            </a:r>
          </a:p>
          <a:p>
            <a:r>
              <a:rPr lang="en-US" sz="2200" dirty="0">
                <a:latin typeface="Calibri" panose="020F0502020204030204" pitchFamily="34" charset="0"/>
                <a:cs typeface="Calibri" panose="020F0502020204030204" pitchFamily="34" charset="0"/>
              </a:rPr>
              <a:t>Divided into two hemi-spheres, which are organized in a folded structure. </a:t>
            </a:r>
          </a:p>
          <a:p>
            <a:r>
              <a:rPr lang="en-US" sz="2200" dirty="0">
                <a:latin typeface="Calibri" panose="020F0502020204030204" pitchFamily="34" charset="0"/>
                <a:cs typeface="Calibri" panose="020F0502020204030204" pitchFamily="34" charset="0"/>
              </a:rPr>
              <a:t>These cerebral hemispheres are connected by one strong nerve cord called nerve bar and several small ones.</a:t>
            </a:r>
          </a:p>
          <a:p>
            <a:r>
              <a:rPr lang="en-US" sz="2200" dirty="0">
                <a:latin typeface="Calibri" panose="020F0502020204030204" pitchFamily="34" charset="0"/>
                <a:cs typeface="Calibri" panose="020F0502020204030204" pitchFamily="34" charset="0"/>
              </a:rPr>
              <a:t>The cerebrum is responsible for abstract thinking processes. </a:t>
            </a:r>
          </a:p>
          <a:p>
            <a:r>
              <a:rPr lang="en-US" sz="2200" dirty="0">
                <a:latin typeface="Calibri" panose="020F0502020204030204" pitchFamily="34" charset="0"/>
                <a:cs typeface="Calibri" panose="020F0502020204030204" pitchFamily="34" charset="0"/>
              </a:rPr>
              <a:t>A large number of neurons are located in the cerebral cortex (Grey colored layer), 2 to 4cm thick, and divided into different cortical fields.</a:t>
            </a:r>
          </a:p>
          <a:p>
            <a:r>
              <a:rPr lang="en-US" sz="2200" dirty="0">
                <a:latin typeface="Calibri" panose="020F0502020204030204" pitchFamily="34" charset="0"/>
                <a:cs typeface="Calibri" panose="020F0502020204030204" pitchFamily="34" charset="0"/>
              </a:rPr>
              <a:t>Primary cortical fields - responsible for processing qualitative information. (Ex. </a:t>
            </a:r>
            <a:r>
              <a:rPr lang="en-IN" sz="2200" i="0" dirty="0">
                <a:solidFill>
                  <a:srgbClr val="000000"/>
                </a:solidFill>
                <a:effectLst/>
                <a:latin typeface="Calibri" panose="020F0502020204030204" pitchFamily="34" charset="0"/>
                <a:cs typeface="Calibri" panose="020F0502020204030204" pitchFamily="34" charset="0"/>
              </a:rPr>
              <a:t>primary auditory cortex , primary </a:t>
            </a:r>
            <a:r>
              <a:rPr lang="en-US" sz="2200" dirty="0">
                <a:latin typeface="Calibri" panose="020F0502020204030204" pitchFamily="34" charset="0"/>
                <a:cs typeface="Calibri" panose="020F0502020204030204" pitchFamily="34" charset="0"/>
              </a:rPr>
              <a:t>visual cortex)</a:t>
            </a:r>
          </a:p>
          <a:p>
            <a:r>
              <a:rPr lang="en-US" sz="2200" dirty="0">
                <a:latin typeface="Calibri" panose="020F0502020204030204" pitchFamily="34" charset="0"/>
                <a:cs typeface="Calibri" panose="020F0502020204030204" pitchFamily="34" charset="0"/>
              </a:rPr>
              <a:t>Association cortical fields - perform more abstract association and thinking. (Ex: Decision making</a:t>
            </a:r>
            <a:r>
              <a:rPr lang="en-US" sz="2200" b="0" i="0" dirty="0">
                <a:effectLst/>
                <a:latin typeface="Calibri" panose="020F0502020204030204" pitchFamily="34" charset="0"/>
                <a:cs typeface="Calibri" panose="020F0502020204030204" pitchFamily="34" charset="0"/>
              </a:rPr>
              <a:t>, Reasoning, </a:t>
            </a:r>
            <a:r>
              <a:rPr lang="en-US" sz="2200" dirty="0">
                <a:latin typeface="Calibri" panose="020F0502020204030204" pitchFamily="34" charset="0"/>
                <a:cs typeface="Calibri" panose="020F0502020204030204" pitchFamily="34" charset="0"/>
              </a:rPr>
              <a:t>Planning, Problem solving)</a:t>
            </a:r>
          </a:p>
          <a:p>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1429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95400" y="914400"/>
            <a:ext cx="6400800" cy="4572000"/>
          </a:xfrm>
        </p:spPr>
      </p:pic>
    </p:spTree>
    <p:extLst>
      <p:ext uri="{BB962C8B-B14F-4D97-AF65-F5344CB8AC3E}">
        <p14:creationId xmlns:p14="http://schemas.microsoft.com/office/powerpoint/2010/main" val="473853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15249EDC-18ED-4FA5-9665-10448518F89E}"/>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19199" y="1362914"/>
            <a:ext cx="6459043" cy="4275886"/>
          </a:xfrm>
        </p:spPr>
      </p:pic>
    </p:spTree>
    <p:extLst>
      <p:ext uri="{BB962C8B-B14F-4D97-AF65-F5344CB8AC3E}">
        <p14:creationId xmlns:p14="http://schemas.microsoft.com/office/powerpoint/2010/main" val="3007667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2FB719C-3DB6-4FEF-96DE-FF6DD461682E}"/>
              </a:ext>
            </a:extLst>
          </p:cNvPr>
          <p:cNvSpPr>
            <a:spLocks noGrp="1"/>
          </p:cNvSpPr>
          <p:nvPr>
            <p:ph sz="quarter" idx="1"/>
          </p:nvPr>
        </p:nvSpPr>
        <p:spPr>
          <a:xfrm>
            <a:off x="304800" y="304800"/>
            <a:ext cx="8382000" cy="57150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Cerebellum (Hindbrain)</a:t>
            </a:r>
          </a:p>
          <a:p>
            <a:pPr marL="0" indent="0">
              <a:buNone/>
            </a:pPr>
            <a:endParaRPr lang="en-US"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The cerebellum located below the cerebrum, closer to the spinal cord. </a:t>
            </a:r>
          </a:p>
          <a:p>
            <a:r>
              <a:rPr lang="en-US" sz="2200" dirty="0">
                <a:latin typeface="Calibri" panose="020F0502020204030204" pitchFamily="34" charset="0"/>
                <a:cs typeface="Calibri" panose="020F0502020204030204" pitchFamily="34" charset="0"/>
              </a:rPr>
              <a:t>Hindbrain also called as </a:t>
            </a:r>
            <a:r>
              <a:rPr lang="en-US" sz="2200" b="1" dirty="0">
                <a:latin typeface="Calibri" panose="020F0502020204030204" pitchFamily="34" charset="0"/>
                <a:cs typeface="Calibri" panose="020F0502020204030204" pitchFamily="34" charset="0"/>
              </a:rPr>
              <a:t>R</a:t>
            </a:r>
            <a:r>
              <a:rPr lang="en-IN" sz="2200" b="1" i="0" dirty="0" err="1">
                <a:solidFill>
                  <a:srgbClr val="202122"/>
                </a:solidFill>
                <a:effectLst/>
                <a:latin typeface="Calibri" panose="020F0502020204030204" pitchFamily="34" charset="0"/>
                <a:cs typeface="Calibri" panose="020F0502020204030204" pitchFamily="34" charset="0"/>
              </a:rPr>
              <a:t>hombencephalon</a:t>
            </a:r>
            <a:r>
              <a:rPr lang="en-IN" sz="2200" i="0" dirty="0">
                <a:solidFill>
                  <a:srgbClr val="202122"/>
                </a:solidFill>
                <a:effectLst/>
                <a:latin typeface="Calibri" panose="020F0502020204030204" pitchFamily="34" charset="0"/>
                <a:cs typeface="Calibri" panose="020F0502020204030204" pitchFamily="34" charset="0"/>
              </a:rPr>
              <a:t>.</a:t>
            </a:r>
            <a:endParaRPr lang="en-US" sz="2200" dirty="0">
              <a:latin typeface="Calibri" panose="020F0502020204030204" pitchFamily="34" charset="0"/>
              <a:cs typeface="Calibri" panose="020F0502020204030204" pitchFamily="34" charset="0"/>
            </a:endParaRPr>
          </a:p>
          <a:p>
            <a:r>
              <a:rPr lang="en-US" sz="2200" b="0" i="0" dirty="0">
                <a:solidFill>
                  <a:srgbClr val="0B0B0B"/>
                </a:solidFill>
                <a:effectLst/>
                <a:latin typeface="Calibri" panose="020F0502020204030204" pitchFamily="34" charset="0"/>
                <a:cs typeface="Calibri" panose="020F0502020204030204" pitchFamily="34" charset="0"/>
              </a:rPr>
              <a:t>It’s main functions are motor coordination, posture maintenance and balance.</a:t>
            </a:r>
          </a:p>
          <a:p>
            <a:r>
              <a:rPr lang="en-US" sz="2200" dirty="0">
                <a:effectLst/>
                <a:latin typeface="Calibri" panose="020F0502020204030204" pitchFamily="34" charset="0"/>
                <a:ea typeface="LM Roman 10"/>
                <a:cs typeface="Calibri" panose="020F0502020204030204" pitchFamily="34" charset="0"/>
              </a:rPr>
              <a:t>It receives messages about more abstract motor signals coming from the cerebrum.</a:t>
            </a:r>
            <a:endParaRPr lang="en-IN" sz="2200" dirty="0">
              <a:effectLst/>
              <a:latin typeface="Calibri" panose="020F0502020204030204" pitchFamily="34" charset="0"/>
              <a:ea typeface="LM Roman 10"/>
              <a:cs typeface="Calibri" panose="020F0502020204030204" pitchFamily="34" charset="0"/>
            </a:endParaRPr>
          </a:p>
          <a:p>
            <a:r>
              <a:rPr lang="en-US" sz="2200" b="0" i="0" dirty="0">
                <a:solidFill>
                  <a:srgbClr val="0B0B0B"/>
                </a:solidFill>
                <a:effectLst/>
                <a:latin typeface="Calibri" panose="020F0502020204030204" pitchFamily="34" charset="0"/>
                <a:cs typeface="Calibri" panose="020F0502020204030204" pitchFamily="34" charset="0"/>
              </a:rPr>
              <a:t>It is not always associated with memory like Forebrain.</a:t>
            </a:r>
          </a:p>
          <a:p>
            <a:r>
              <a:rPr lang="en-US" sz="2200" dirty="0">
                <a:solidFill>
                  <a:srgbClr val="0B0B0B"/>
                </a:solidFill>
                <a:latin typeface="Calibri" panose="020F0502020204030204" pitchFamily="34" charset="0"/>
                <a:cs typeface="Calibri" panose="020F0502020204030204" pitchFamily="34" charset="0"/>
              </a:rPr>
              <a:t>Comparatively smaller in size.</a:t>
            </a:r>
          </a:p>
          <a:p>
            <a:r>
              <a:rPr lang="en-US" sz="2200" b="0" i="0" dirty="0">
                <a:effectLst/>
                <a:latin typeface="Calibri" panose="020F0502020204030204" pitchFamily="34" charset="0"/>
                <a:cs typeface="Calibri" panose="020F0502020204030204" pitchFamily="34" charset="0"/>
              </a:rPr>
              <a:t>The cerebrum comprises about 83% of the total brain whereas the cerebellum constitutes only about 11%. </a:t>
            </a:r>
          </a:p>
          <a:p>
            <a:endParaRPr lang="en-US" sz="24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110112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390650" y="1590675"/>
            <a:ext cx="6286500" cy="3448050"/>
          </a:xfrm>
        </p:spPr>
      </p:pic>
    </p:spTree>
    <p:extLst>
      <p:ext uri="{BB962C8B-B14F-4D97-AF65-F5344CB8AC3E}">
        <p14:creationId xmlns:p14="http://schemas.microsoft.com/office/powerpoint/2010/main" val="309965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534400" cy="60198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Diencephalon (Midbrain / Interbrain)</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It controls fundamental physiological processes.</a:t>
            </a:r>
          </a:p>
          <a:p>
            <a:r>
              <a:rPr lang="en-US" sz="2200" dirty="0">
                <a:latin typeface="Calibri" panose="020F0502020204030204" pitchFamily="34" charset="0"/>
                <a:cs typeface="Calibri" panose="020F0502020204030204" pitchFamily="34" charset="0"/>
              </a:rPr>
              <a:t>Mediates between sensory &amp; motor signals and the cerebrum. </a:t>
            </a:r>
          </a:p>
          <a:p>
            <a:r>
              <a:rPr lang="en-US" sz="2200" dirty="0">
                <a:latin typeface="Calibri" panose="020F0502020204030204" pitchFamily="34" charset="0"/>
                <a:cs typeface="Calibri" panose="020F0502020204030204" pitchFamily="34" charset="0"/>
              </a:rPr>
              <a:t>Diencephalon includes thalamus which filters incoming data.</a:t>
            </a:r>
          </a:p>
          <a:p>
            <a:r>
              <a:rPr lang="en-US" sz="2200" b="1" dirty="0">
                <a:latin typeface="Calibri" panose="020F0502020204030204" pitchFamily="34" charset="0"/>
                <a:cs typeface="Calibri" panose="020F0502020204030204" pitchFamily="34" charset="0"/>
              </a:rPr>
              <a:t>Thalamus </a:t>
            </a:r>
            <a:r>
              <a:rPr lang="en-US" sz="2200" dirty="0">
                <a:latin typeface="Calibri" panose="020F0502020204030204" pitchFamily="34" charset="0"/>
                <a:cs typeface="Calibri" panose="020F0502020204030204" pitchFamily="34" charset="0"/>
              </a:rPr>
              <a:t>decides which part of the information is transferred to the cerebrum.</a:t>
            </a:r>
          </a:p>
          <a:p>
            <a:r>
              <a:rPr lang="en-US" sz="2200" dirty="0">
                <a:latin typeface="Calibri" panose="020F0502020204030204" pitchFamily="34" charset="0"/>
                <a:cs typeface="Calibri" panose="020F0502020204030204" pitchFamily="34" charset="0"/>
              </a:rPr>
              <a:t>It suppress less important sensory perceptions at short notice to avoid overloads. </a:t>
            </a:r>
          </a:p>
          <a:p>
            <a:r>
              <a:rPr lang="en-US" sz="2200" dirty="0">
                <a:latin typeface="Calibri" panose="020F0502020204030204" pitchFamily="34" charset="0"/>
                <a:cs typeface="Calibri" panose="020F0502020204030204" pitchFamily="34" charset="0"/>
              </a:rPr>
              <a:t>Diencephalon also includes </a:t>
            </a:r>
            <a:r>
              <a:rPr lang="en-US" sz="2200" b="1" dirty="0">
                <a:latin typeface="Calibri" panose="020F0502020204030204" pitchFamily="34" charset="0"/>
                <a:cs typeface="Calibri" panose="020F0502020204030204" pitchFamily="34" charset="0"/>
              </a:rPr>
              <a:t>hypothalamus,</a:t>
            </a:r>
            <a:r>
              <a:rPr lang="en-US" sz="2200" dirty="0">
                <a:latin typeface="Calibri" panose="020F0502020204030204" pitchFamily="34" charset="0"/>
                <a:cs typeface="Calibri" panose="020F0502020204030204" pitchFamily="34" charset="0"/>
              </a:rPr>
              <a:t> which controls a number of processes within the body. </a:t>
            </a:r>
          </a:p>
          <a:p>
            <a:r>
              <a:rPr lang="en-US" sz="2200" dirty="0">
                <a:latin typeface="Calibri" panose="020F0502020204030204" pitchFamily="34" charset="0"/>
                <a:cs typeface="Calibri" panose="020F0502020204030204" pitchFamily="34" charset="0"/>
              </a:rPr>
              <a:t>It also involved in internal clock and the sensation of pain.</a:t>
            </a:r>
          </a:p>
          <a:p>
            <a:r>
              <a:rPr lang="en-IN" sz="2200" b="0" i="0" dirty="0">
                <a:solidFill>
                  <a:srgbClr val="000000"/>
                </a:solidFill>
                <a:effectLst/>
                <a:latin typeface="Calibri" panose="020F0502020204030204" pitchFamily="34" charset="0"/>
                <a:cs typeface="Calibri" panose="020F0502020204030204" pitchFamily="34" charset="0"/>
              </a:rPr>
              <a:t>The thalamus regulates sleep, alertness and wakefulness, whereas the hypothalamus regulates body temperature, hunger, fatigue and metabolic processes in general.</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2044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4800" y="876300"/>
            <a:ext cx="8534400" cy="4800600"/>
          </a:xfrm>
        </p:spPr>
      </p:pic>
    </p:spTree>
    <p:extLst>
      <p:ext uri="{BB962C8B-B14F-4D97-AF65-F5344CB8AC3E}">
        <p14:creationId xmlns:p14="http://schemas.microsoft.com/office/powerpoint/2010/main" val="1058401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ep learning vs Neural networks.png"/>
          <p:cNvPicPr>
            <a:picLocks noChangeAspect="1"/>
          </p:cNvPicPr>
          <p:nvPr/>
        </p:nvPicPr>
        <p:blipFill>
          <a:blip r:embed="rId2"/>
          <a:stretch>
            <a:fillRect/>
          </a:stretch>
        </p:blipFill>
        <p:spPr>
          <a:xfrm>
            <a:off x="0" y="857250"/>
            <a:ext cx="9144000"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97BC81D-ECAC-4A46-943B-D7F7D55AC6B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38340" y="1143000"/>
            <a:ext cx="8538380" cy="4800599"/>
          </a:xfrm>
        </p:spPr>
      </p:pic>
    </p:spTree>
    <p:extLst>
      <p:ext uri="{BB962C8B-B14F-4D97-AF65-F5344CB8AC3E}">
        <p14:creationId xmlns:p14="http://schemas.microsoft.com/office/powerpoint/2010/main" val="4222662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534400" cy="66294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Brain stem</a:t>
            </a:r>
          </a:p>
          <a:p>
            <a:pPr marL="0" indent="0">
              <a:buNone/>
            </a:pPr>
            <a:endParaRPr lang="en-US" sz="2400"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It is the extended spinal cord and thus the connection between brain and spinal cord. </a:t>
            </a:r>
          </a:p>
          <a:p>
            <a:r>
              <a:rPr lang="en-US" sz="2200" dirty="0">
                <a:latin typeface="Calibri" panose="020F0502020204030204" pitchFamily="34" charset="0"/>
                <a:cs typeface="Calibri" panose="020F0502020204030204" pitchFamily="34" charset="0"/>
              </a:rPr>
              <a:t>It controls reflexes (such as the blinking reflex or coughing).</a:t>
            </a:r>
          </a:p>
          <a:p>
            <a:r>
              <a:rPr lang="en-US" sz="2200" dirty="0">
                <a:latin typeface="Calibri" panose="020F0502020204030204" pitchFamily="34" charset="0"/>
                <a:cs typeface="Calibri" panose="020F0502020204030204" pitchFamily="34" charset="0"/>
              </a:rPr>
              <a:t>Brain stem is also called as </a:t>
            </a:r>
            <a:r>
              <a:rPr lang="en-US" sz="2200" b="1" dirty="0">
                <a:latin typeface="Calibri" panose="020F0502020204030204" pitchFamily="34" charset="0"/>
                <a:cs typeface="Calibri" panose="020F0502020204030204" pitchFamily="34" charset="0"/>
              </a:rPr>
              <a:t>Truncus cerebri</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Component pons (bridge), a kind of transit station for many nerve signals from brain to body and vice versa.</a:t>
            </a:r>
          </a:p>
          <a:p>
            <a:r>
              <a:rPr lang="en-US" sz="2200" dirty="0">
                <a:latin typeface="Calibri" panose="020F0502020204030204" pitchFamily="34" charset="0"/>
                <a:cs typeface="Calibri" panose="020F0502020204030204" pitchFamily="34" charset="0"/>
              </a:rPr>
              <a:t>If the pons is damaged, then the result could be the </a:t>
            </a:r>
            <a:r>
              <a:rPr lang="en-US" sz="2200" b="1" dirty="0">
                <a:latin typeface="Calibri" panose="020F0502020204030204" pitchFamily="34" charset="0"/>
                <a:cs typeface="Calibri" panose="020F0502020204030204" pitchFamily="34" charset="0"/>
              </a:rPr>
              <a:t>Locked-in syndrome</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A patient is “</a:t>
            </a:r>
            <a:r>
              <a:rPr lang="en-US" sz="2200" b="1" dirty="0">
                <a:latin typeface="Calibri" panose="020F0502020204030204" pitchFamily="34" charset="0"/>
                <a:cs typeface="Calibri" panose="020F0502020204030204" pitchFamily="34" charset="0"/>
              </a:rPr>
              <a:t>Walled-in</a:t>
            </a:r>
            <a:r>
              <a:rPr lang="en-US" sz="2200" dirty="0">
                <a:latin typeface="Calibri" panose="020F0502020204030204" pitchFamily="34" charset="0"/>
                <a:cs typeface="Calibri" panose="020F0502020204030204" pitchFamily="34" charset="0"/>
              </a:rPr>
              <a:t>” within his own body. </a:t>
            </a:r>
          </a:p>
          <a:p>
            <a:r>
              <a:rPr lang="en-US" sz="2200" dirty="0">
                <a:latin typeface="Calibri" panose="020F0502020204030204" pitchFamily="34" charset="0"/>
                <a:cs typeface="Calibri" panose="020F0502020204030204" pitchFamily="34" charset="0"/>
              </a:rPr>
              <a:t>He is conscious and aware with no loss of cognitive function, but cannot move.</a:t>
            </a:r>
          </a:p>
          <a:p>
            <a:r>
              <a:rPr lang="en-US" sz="2200" dirty="0">
                <a:latin typeface="Calibri" panose="020F0502020204030204" pitchFamily="34" charset="0"/>
                <a:cs typeface="Calibri" panose="020F0502020204030204" pitchFamily="34" charset="0"/>
              </a:rPr>
              <a:t>Senses of sight, hearing, touch, smell and taste are generally works, able to communicate with others by blinking or moving their eyes</a:t>
            </a:r>
            <a:r>
              <a:rPr lang="en-US"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666757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D061DD2-E369-441D-AFD5-FC371EDF3D8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49251" y="1143000"/>
            <a:ext cx="6867016" cy="4724400"/>
          </a:xfrm>
        </p:spPr>
      </p:pic>
    </p:spTree>
    <p:extLst>
      <p:ext uri="{BB962C8B-B14F-4D97-AF65-F5344CB8AC3E}">
        <p14:creationId xmlns:p14="http://schemas.microsoft.com/office/powerpoint/2010/main" val="2344468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610600" cy="6096000"/>
          </a:xfrm>
        </p:spPr>
        <p:txBody>
          <a:bodyPr>
            <a:normAutofit/>
          </a:bodyPr>
          <a:lstStyle/>
          <a:p>
            <a:pPr marL="0" indent="0" algn="ctr">
              <a:buNone/>
            </a:pPr>
            <a:r>
              <a:rPr lang="en-US" sz="2400" b="1" dirty="0">
                <a:latin typeface="Calibri" panose="020F0502020204030204" pitchFamily="34" charset="0"/>
              </a:rPr>
              <a:t>Neurons</a:t>
            </a:r>
          </a:p>
          <a:p>
            <a:pPr marL="0" indent="0" algn="ctr">
              <a:buNone/>
            </a:pPr>
            <a:endParaRPr lang="en-US" sz="2400" b="1" dirty="0">
              <a:latin typeface="Calibri" panose="020F0502020204030204" pitchFamily="34" charset="0"/>
            </a:endParaRPr>
          </a:p>
          <a:p>
            <a:r>
              <a:rPr lang="en-US" sz="2200" dirty="0">
                <a:latin typeface="Calibri" panose="020F0502020204030204" pitchFamily="34" charset="0"/>
              </a:rPr>
              <a:t>Neurons or nerve cells are the fundamental units of the brain and nervous system.</a:t>
            </a:r>
          </a:p>
          <a:p>
            <a:r>
              <a:rPr lang="en-US" sz="2200" dirty="0">
                <a:latin typeface="Calibri" panose="020F0502020204030204" pitchFamily="34" charset="0"/>
              </a:rPr>
              <a:t>Neurons are responsible for carrying information throughout the human body. </a:t>
            </a:r>
          </a:p>
          <a:p>
            <a:r>
              <a:rPr lang="en-US" sz="2200" dirty="0">
                <a:latin typeface="Calibri" panose="020F0502020204030204" pitchFamily="34" charset="0"/>
              </a:rPr>
              <a:t>It uses electrical and chemical signals.</a:t>
            </a:r>
          </a:p>
          <a:p>
            <a:r>
              <a:rPr lang="en-US" sz="2200" dirty="0">
                <a:latin typeface="Calibri" panose="020F0502020204030204" pitchFamily="34" charset="0"/>
              </a:rPr>
              <a:t>In short, our nervous systems detect: 	</a:t>
            </a:r>
          </a:p>
          <a:p>
            <a:pPr lvl="1"/>
            <a:r>
              <a:rPr lang="en-US" sz="2200" dirty="0">
                <a:latin typeface="Calibri" panose="020F0502020204030204" pitchFamily="34" charset="0"/>
              </a:rPr>
              <a:t>What is going on around us and inside of us.</a:t>
            </a:r>
          </a:p>
          <a:p>
            <a:pPr lvl="1"/>
            <a:r>
              <a:rPr lang="en-US" sz="2200" dirty="0">
                <a:latin typeface="Calibri" panose="020F0502020204030204" pitchFamily="34" charset="0"/>
              </a:rPr>
              <a:t>They decide how we should act.</a:t>
            </a:r>
          </a:p>
          <a:p>
            <a:pPr lvl="1"/>
            <a:r>
              <a:rPr lang="en-US" sz="2200" dirty="0">
                <a:latin typeface="Calibri" panose="020F0502020204030204" pitchFamily="34" charset="0"/>
              </a:rPr>
              <a:t>Alter the state of internal organs (heart rate changes, for instance).</a:t>
            </a:r>
          </a:p>
          <a:p>
            <a:pPr lvl="1"/>
            <a:r>
              <a:rPr lang="en-US" sz="2200" dirty="0">
                <a:latin typeface="Calibri" panose="020F0502020204030204" pitchFamily="34" charset="0"/>
              </a:rPr>
              <a:t>Allows us to think.</a:t>
            </a:r>
          </a:p>
          <a:p>
            <a:pPr lvl="1"/>
            <a:r>
              <a:rPr lang="en-US" sz="2200" dirty="0">
                <a:latin typeface="Calibri" panose="020F0502020204030204" pitchFamily="34" charset="0"/>
              </a:rPr>
              <a:t>Remember what is going on.</a:t>
            </a:r>
            <a:endParaRPr lang="en-IN" sz="2200" dirty="0">
              <a:latin typeface="Calibri" panose="020F0502020204030204" pitchFamily="34" charset="0"/>
            </a:endParaRPr>
          </a:p>
          <a:p>
            <a:endParaRPr lang="en-IN" dirty="0">
              <a:latin typeface="Calibri" panose="020F0502020204030204" pitchFamily="34" charset="0"/>
            </a:endParaRPr>
          </a:p>
        </p:txBody>
      </p:sp>
    </p:spTree>
    <p:extLst>
      <p:ext uri="{BB962C8B-B14F-4D97-AF65-F5344CB8AC3E}">
        <p14:creationId xmlns:p14="http://schemas.microsoft.com/office/powerpoint/2010/main" val="2824826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4.png">
            <a:extLst>
              <a:ext uri="{FF2B5EF4-FFF2-40B4-BE49-F238E27FC236}">
                <a16:creationId xmlns:a16="http://schemas.microsoft.com/office/drawing/2014/main" xmlns="" id="{8CC6DAFC-86A2-495D-A2CF-F2E569047F86}"/>
              </a:ext>
            </a:extLst>
          </p:cNvPr>
          <p:cNvPicPr>
            <a:picLocks noGrp="1"/>
          </p:cNvPicPr>
          <p:nvPr>
            <p:ph sz="quarter" idx="1"/>
          </p:nvPr>
        </p:nvPicPr>
        <p:blipFill>
          <a:blip r:embed="rId2" cstate="print"/>
          <a:stretch>
            <a:fillRect/>
          </a:stretch>
        </p:blipFill>
        <p:spPr>
          <a:xfrm>
            <a:off x="838200" y="838200"/>
            <a:ext cx="7848600" cy="4960143"/>
          </a:xfrm>
          <a:prstGeom prst="rect">
            <a:avLst/>
          </a:prstGeom>
        </p:spPr>
      </p:pic>
    </p:spTree>
    <p:extLst>
      <p:ext uri="{BB962C8B-B14F-4D97-AF65-F5344CB8AC3E}">
        <p14:creationId xmlns:p14="http://schemas.microsoft.com/office/powerpoint/2010/main" val="1531303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956A7C-670A-4BE6-A140-F0D12F3B40AD}"/>
              </a:ext>
            </a:extLst>
          </p:cNvPr>
          <p:cNvSpPr>
            <a:spLocks noGrp="1"/>
          </p:cNvSpPr>
          <p:nvPr>
            <p:ph sz="quarter" idx="1"/>
          </p:nvPr>
        </p:nvSpPr>
        <p:spPr>
          <a:xfrm>
            <a:off x="228600" y="228600"/>
            <a:ext cx="8686800" cy="6400800"/>
          </a:xfrm>
        </p:spPr>
        <p:txBody>
          <a:bodyPr>
            <a:normAutofit/>
          </a:bodyPr>
          <a:lstStyle/>
          <a:p>
            <a:pPr marL="64770" marR="951865" indent="4445" algn="just">
              <a:lnSpc>
                <a:spcPct val="86000"/>
              </a:lnSpc>
              <a:spcBef>
                <a:spcPts val="650"/>
              </a:spcBef>
              <a:spcAft>
                <a:spcPts val="0"/>
              </a:spcAft>
            </a:pPr>
            <a:endParaRPr lang="en-US" sz="2200" dirty="0">
              <a:effectLst/>
              <a:latin typeface="Calibri" panose="020F0502020204030204" pitchFamily="34" charset="0"/>
              <a:ea typeface="LM Roman 10"/>
              <a:cs typeface="Calibri" panose="020F0502020204030204" pitchFamily="34" charset="0"/>
            </a:endParaRPr>
          </a:p>
          <a:p>
            <a:pPr marL="64770" marR="951865" indent="4445" algn="just">
              <a:lnSpc>
                <a:spcPct val="86000"/>
              </a:lnSpc>
              <a:spcBef>
                <a:spcPts val="650"/>
              </a:spcBef>
              <a:spcAft>
                <a:spcPts val="0"/>
              </a:spcAft>
            </a:pPr>
            <a:r>
              <a:rPr lang="en-US" sz="2200"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Dendrites</a:t>
            </a:r>
            <a:r>
              <a:rPr lang="en-US" sz="2200" spc="-12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branch</a:t>
            </a:r>
            <a:r>
              <a:rPr lang="en-US" sz="2200" spc="-60" dirty="0">
                <a:effectLst/>
                <a:latin typeface="Calibri" panose="020F0502020204030204" pitchFamily="34" charset="0"/>
                <a:ea typeface="LM Roman 10"/>
                <a:cs typeface="Calibri" panose="020F0502020204030204" pitchFamily="34" charset="0"/>
              </a:rPr>
              <a:t> </a:t>
            </a:r>
            <a:r>
              <a:rPr lang="en-US" sz="2200" spc="-15" dirty="0">
                <a:effectLst/>
                <a:latin typeface="Calibri" panose="020F0502020204030204" pitchFamily="34" charset="0"/>
                <a:ea typeface="LM Roman 10"/>
                <a:cs typeface="Calibri" panose="020F0502020204030204" pitchFamily="34" charset="0"/>
              </a:rPr>
              <a:t>like</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trees</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receive electrical signals</a:t>
            </a:r>
            <a:r>
              <a:rPr lang="en-US" sz="2200" spc="3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from many different sources, which are then transferred </a:t>
            </a:r>
            <a:r>
              <a:rPr lang="en-US" sz="2200" spc="-15" dirty="0">
                <a:effectLst/>
                <a:latin typeface="Calibri" panose="020F0502020204030204" pitchFamily="34" charset="0"/>
                <a:ea typeface="LM Roman 10"/>
                <a:cs typeface="Calibri" panose="020F0502020204030204" pitchFamily="34" charset="0"/>
              </a:rPr>
              <a:t>into </a:t>
            </a:r>
            <a:r>
              <a:rPr lang="en-US" sz="2200" dirty="0">
                <a:effectLst/>
                <a:latin typeface="Calibri" panose="020F0502020204030204" pitchFamily="34" charset="0"/>
                <a:ea typeface="LM Roman 10"/>
                <a:cs typeface="Calibri" panose="020F0502020204030204" pitchFamily="34" charset="0"/>
              </a:rPr>
              <a:t>the nucleus of the cell. </a:t>
            </a:r>
          </a:p>
          <a:p>
            <a:pPr marL="64770" marR="951865" indent="4445" algn="just">
              <a:lnSpc>
                <a:spcPct val="86000"/>
              </a:lnSpc>
              <a:spcBef>
                <a:spcPts val="650"/>
              </a:spcBef>
              <a:spcAft>
                <a:spcPts val="0"/>
              </a:spcAft>
            </a:pPr>
            <a:r>
              <a:rPr lang="en-US" sz="2200" dirty="0">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amount</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branching</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dendrites</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is</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also called </a:t>
            </a:r>
            <a:r>
              <a:rPr lang="en-US" sz="2200" b="1" dirty="0">
                <a:effectLst/>
                <a:latin typeface="Calibri" panose="020F0502020204030204" pitchFamily="34" charset="0"/>
                <a:ea typeface="LM Roman 10"/>
                <a:cs typeface="Calibri" panose="020F0502020204030204" pitchFamily="34" charset="0"/>
              </a:rPr>
              <a:t>Dendrite</a:t>
            </a:r>
            <a:r>
              <a:rPr lang="en-US" sz="2200" b="1" spc="-20" dirty="0">
                <a:effectLst/>
                <a:latin typeface="Calibri" panose="020F0502020204030204" pitchFamily="34" charset="0"/>
                <a:ea typeface="LM Roman 10"/>
                <a:cs typeface="Calibri" panose="020F0502020204030204" pitchFamily="34" charset="0"/>
              </a:rPr>
              <a:t> </a:t>
            </a:r>
            <a:r>
              <a:rPr lang="en-US" sz="2200" b="1" spc="-30" dirty="0">
                <a:effectLst/>
                <a:latin typeface="Calibri" panose="020F0502020204030204" pitchFamily="34" charset="0"/>
                <a:ea typeface="LM Roman 10"/>
                <a:cs typeface="Calibri" panose="020F0502020204030204" pitchFamily="34" charset="0"/>
              </a:rPr>
              <a:t>tree</a:t>
            </a:r>
            <a:r>
              <a:rPr lang="en-US" sz="2200" spc="-30" dirty="0">
                <a:effectLst/>
                <a:latin typeface="Calibri" panose="020F0502020204030204" pitchFamily="34" charset="0"/>
                <a:ea typeface="LM Roman 10"/>
                <a:cs typeface="Calibri" panose="020F0502020204030204" pitchFamily="34" charset="0"/>
              </a:rPr>
              <a:t>.</a:t>
            </a:r>
            <a:endParaRPr lang="en-IN" sz="2200" spc="-30" dirty="0">
              <a:latin typeface="Calibri" panose="020F0502020204030204" pitchFamily="34" charset="0"/>
              <a:ea typeface="LM Roman 10"/>
              <a:cs typeface="Calibri" panose="020F0502020204030204" pitchFamily="34" charset="0"/>
            </a:endParaRPr>
          </a:p>
          <a:p>
            <a:pPr marL="64770" marR="951865" indent="4445" algn="just">
              <a:lnSpc>
                <a:spcPct val="86000"/>
              </a:lnSpc>
              <a:spcBef>
                <a:spcPts val="650"/>
              </a:spcBef>
              <a:spcAft>
                <a:spcPts val="0"/>
              </a:spcAft>
            </a:pPr>
            <a:r>
              <a:rPr lang="en-US" sz="2200" dirty="0">
                <a:effectLst/>
                <a:latin typeface="Calibri" panose="020F0502020204030204" pitchFamily="34" charset="0"/>
                <a:ea typeface="LM Roman 10"/>
                <a:cs typeface="Calibri" panose="020F0502020204030204" pitchFamily="34" charset="0"/>
              </a:rPr>
              <a:t> The cell nucleus (</a:t>
            </a:r>
            <a:r>
              <a:rPr lang="en-US" sz="2200" b="1" dirty="0">
                <a:effectLst/>
                <a:latin typeface="Calibri" panose="020F0502020204030204" pitchFamily="34" charset="0"/>
                <a:ea typeface="LM Roman 10"/>
                <a:cs typeface="Calibri" panose="020F0502020204030204" pitchFamily="34" charset="0"/>
              </a:rPr>
              <a:t>Soma</a:t>
            </a:r>
            <a:r>
              <a:rPr lang="en-US" sz="2200" dirty="0">
                <a:effectLst/>
                <a:latin typeface="Calibri" panose="020F0502020204030204" pitchFamily="34" charset="0"/>
                <a:ea typeface="LM Roman 10"/>
                <a:cs typeface="Calibri" panose="020F0502020204030204" pitchFamily="34" charset="0"/>
              </a:rPr>
              <a:t>) receives a </a:t>
            </a:r>
            <a:r>
              <a:rPr lang="en-US" sz="2200" spc="-15" dirty="0">
                <a:effectLst/>
                <a:latin typeface="Calibri" panose="020F0502020204030204" pitchFamily="34" charset="0"/>
                <a:ea typeface="LM Roman 10"/>
                <a:cs typeface="Calibri" panose="020F0502020204030204" pitchFamily="34" charset="0"/>
              </a:rPr>
              <a:t>plenty </a:t>
            </a:r>
            <a:r>
              <a:rPr lang="en-US" sz="2200" dirty="0">
                <a:effectLst/>
                <a:latin typeface="Calibri" panose="020F0502020204030204" pitchFamily="34" charset="0"/>
                <a:ea typeface="LM Roman 10"/>
                <a:cs typeface="Calibri" panose="020F0502020204030204" pitchFamily="34" charset="0"/>
              </a:rPr>
              <a:t>of activating (stimulating)</a:t>
            </a:r>
            <a:r>
              <a:rPr lang="en-US" sz="2200" spc="-10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and</a:t>
            </a:r>
            <a:r>
              <a:rPr lang="en-US" sz="2200" spc="-9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inhibiting</a:t>
            </a:r>
            <a:r>
              <a:rPr lang="en-US" sz="2200" spc="-10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(diminishing)</a:t>
            </a:r>
            <a:r>
              <a:rPr lang="en-US" sz="2200" spc="-9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signals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dendrites, the soma accumulates these signals.</a:t>
            </a:r>
          </a:p>
          <a:p>
            <a:pPr marL="64770" marR="951865" indent="4445" algn="just">
              <a:lnSpc>
                <a:spcPct val="86000"/>
              </a:lnSpc>
              <a:spcBef>
                <a:spcPts val="650"/>
              </a:spcBef>
              <a:spcAft>
                <a:spcPts val="0"/>
              </a:spcAft>
            </a:pPr>
            <a:r>
              <a:rPr lang="en-US" sz="2200" dirty="0">
                <a:effectLst/>
                <a:latin typeface="Calibri" panose="020F0502020204030204" pitchFamily="34" charset="0"/>
                <a:ea typeface="LM Roman 10"/>
                <a:cs typeface="Calibri" panose="020F0502020204030204" pitchFamily="34" charset="0"/>
              </a:rPr>
              <a:t> If the accumulated signal exceeds a threshold value, the cell nucleus activates an electrical pulse which then is transmitted to the neurons connected to the current</a:t>
            </a:r>
            <a:r>
              <a:rPr lang="en-US" sz="2200" spc="-5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one.</a:t>
            </a:r>
            <a:endParaRPr lang="en-IN" sz="2200" dirty="0">
              <a:effectLst/>
              <a:latin typeface="Calibri" panose="020F0502020204030204" pitchFamily="34" charset="0"/>
              <a:ea typeface="LM Roman 10"/>
              <a:cs typeface="Calibri" panose="020F0502020204030204" pitchFamily="34" charset="0"/>
            </a:endParaRPr>
          </a:p>
          <a:p>
            <a:pPr marL="64770" marR="946150" algn="just">
              <a:lnSpc>
                <a:spcPct val="86000"/>
              </a:lnSpc>
              <a:spcAft>
                <a:spcPts val="0"/>
              </a:spcAft>
            </a:pPr>
            <a:r>
              <a:rPr lang="en-US" sz="2200" dirty="0">
                <a:effectLst/>
                <a:latin typeface="Calibri" panose="020F0502020204030204" pitchFamily="34" charset="0"/>
                <a:ea typeface="LM Roman 10"/>
                <a:cs typeface="Calibri" panose="020F0502020204030204" pitchFamily="34" charset="0"/>
              </a:rPr>
              <a:t>The pulse is transferred to other neurons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means of the </a:t>
            </a:r>
            <a:r>
              <a:rPr lang="en-US" sz="2200" b="1" dirty="0">
                <a:effectLst/>
                <a:latin typeface="Calibri" panose="020F0502020204030204" pitchFamily="34" charset="0"/>
                <a:ea typeface="LM Roman 10"/>
                <a:cs typeface="Calibri" panose="020F0502020204030204" pitchFamily="34" charset="0"/>
              </a:rPr>
              <a:t>Axon</a:t>
            </a:r>
            <a:r>
              <a:rPr lang="en-US" sz="2200" dirty="0">
                <a:effectLst/>
                <a:latin typeface="Calibri" panose="020F0502020204030204" pitchFamily="34" charset="0"/>
                <a:ea typeface="LM Roman 10"/>
                <a:cs typeface="Calibri" panose="020F0502020204030204" pitchFamily="34" charset="0"/>
              </a:rPr>
              <a:t>. </a:t>
            </a:r>
          </a:p>
          <a:p>
            <a:pPr marL="64770" marR="946150" algn="just">
              <a:lnSpc>
                <a:spcPct val="86000"/>
              </a:lnSpc>
              <a:spcAft>
                <a:spcPts val="0"/>
              </a:spcAft>
            </a:pPr>
            <a:r>
              <a:rPr lang="en-US" sz="2200" dirty="0">
                <a:effectLst/>
                <a:latin typeface="Calibri" panose="020F0502020204030204" pitchFamily="34" charset="0"/>
                <a:ea typeface="LM Roman 10"/>
                <a:cs typeface="Calibri" panose="020F0502020204030204" pitchFamily="34" charset="0"/>
              </a:rPr>
              <a:t>The axon is a long, slender extension of the soma.  </a:t>
            </a:r>
          </a:p>
          <a:p>
            <a:pPr algn="just"/>
            <a:r>
              <a:rPr lang="en-US" sz="2200" dirty="0">
                <a:effectLst/>
                <a:latin typeface="Calibri" panose="020F0502020204030204" pitchFamily="34" charset="0"/>
                <a:ea typeface="LM Roman 10"/>
                <a:cs typeface="Calibri" panose="020F0502020204030204" pitchFamily="34" charset="0"/>
              </a:rPr>
              <a:t>The </a:t>
            </a:r>
            <a:r>
              <a:rPr lang="en-US" sz="2200" spc="-25" dirty="0">
                <a:effectLst/>
                <a:latin typeface="Calibri" panose="020F0502020204030204" pitchFamily="34" charset="0"/>
                <a:ea typeface="LM Roman 10"/>
                <a:cs typeface="Calibri" panose="020F0502020204030204" pitchFamily="34" charset="0"/>
              </a:rPr>
              <a:t>way</a:t>
            </a:r>
            <a:r>
              <a:rPr lang="en-US" sz="2200" spc="-1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14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electrical</a:t>
            </a:r>
            <a:r>
              <a:rPr lang="en-US" sz="2200" spc="-1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information</a:t>
            </a:r>
            <a:r>
              <a:rPr lang="en-US" sz="2200" spc="-14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takes</a:t>
            </a:r>
            <a:r>
              <a:rPr lang="en-US" sz="2200" spc="-1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within the neuron. </a:t>
            </a:r>
          </a:p>
          <a:p>
            <a:pPr algn="just"/>
            <a:r>
              <a:rPr lang="en-US" sz="2200" dirty="0">
                <a:effectLst/>
                <a:latin typeface="Calibri" panose="020F0502020204030204" pitchFamily="34" charset="0"/>
                <a:ea typeface="LM Roman 10"/>
                <a:cs typeface="Calibri" panose="020F0502020204030204" pitchFamily="34" charset="0"/>
              </a:rPr>
              <a:t>Incoming signals from other neurons or cells</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are</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transferred</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to</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neuron</a:t>
            </a:r>
            <a:r>
              <a:rPr lang="en-US" sz="2200" spc="-90" dirty="0">
                <a:effectLst/>
                <a:latin typeface="Calibri" panose="020F0502020204030204" pitchFamily="34" charset="0"/>
                <a:ea typeface="LM Roman 10"/>
                <a:cs typeface="Calibri" panose="020F0502020204030204" pitchFamily="34" charset="0"/>
              </a:rPr>
              <a:t> </a:t>
            </a:r>
            <a:r>
              <a:rPr lang="en-US" sz="2200" spc="-20" dirty="0">
                <a:effectLst/>
                <a:latin typeface="Calibri" panose="020F0502020204030204" pitchFamily="34" charset="0"/>
                <a:ea typeface="LM Roman 10"/>
                <a:cs typeface="Calibri" panose="020F0502020204030204" pitchFamily="34" charset="0"/>
              </a:rPr>
              <a:t>by</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special connections, the </a:t>
            </a:r>
            <a:r>
              <a:rPr lang="en-US" sz="2200" b="1" dirty="0">
                <a:effectLst/>
                <a:latin typeface="Calibri" panose="020F0502020204030204" pitchFamily="34" charset="0"/>
                <a:ea typeface="LM Roman 10"/>
                <a:cs typeface="Calibri" panose="020F0502020204030204" pitchFamily="34" charset="0"/>
              </a:rPr>
              <a:t>synapses</a:t>
            </a:r>
            <a:r>
              <a:rPr lang="en-US" sz="2200" dirty="0">
                <a:effectLst/>
                <a:latin typeface="Calibri" panose="020F0502020204030204" pitchFamily="34" charset="0"/>
                <a:ea typeface="LM Roman 10"/>
                <a:cs typeface="Calibri" panose="020F0502020204030204" pitchFamily="34" charset="0"/>
              </a:rPr>
              <a:t>. </a:t>
            </a:r>
          </a:p>
          <a:p>
            <a:pPr marL="64770" marR="946150" algn="just">
              <a:lnSpc>
                <a:spcPct val="86000"/>
              </a:lnSpc>
              <a:spcAft>
                <a:spcPts val="0"/>
              </a:spcAft>
            </a:pP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0905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1000" y="311556"/>
            <a:ext cx="8229600" cy="6177686"/>
          </a:xfrm>
        </p:spPr>
      </p:pic>
    </p:spTree>
    <p:extLst>
      <p:ext uri="{BB962C8B-B14F-4D97-AF65-F5344CB8AC3E}">
        <p14:creationId xmlns:p14="http://schemas.microsoft.com/office/powerpoint/2010/main" val="2535434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99AFFB-D14D-410A-94DD-38DBC8157E88}"/>
              </a:ext>
            </a:extLst>
          </p:cNvPr>
          <p:cNvSpPr>
            <a:spLocks noGrp="1"/>
          </p:cNvSpPr>
          <p:nvPr>
            <p:ph sz="quarter" idx="1"/>
          </p:nvPr>
        </p:nvSpPr>
        <p:spPr>
          <a:xfrm>
            <a:off x="228600" y="228600"/>
            <a:ext cx="8458200" cy="6248400"/>
          </a:xfrm>
        </p:spPr>
        <p:txBody>
          <a:bodyPr>
            <a:noAutofit/>
          </a:bodyPr>
          <a:lstStyle/>
          <a:p>
            <a:endParaRPr lang="en-US" sz="2200" dirty="0">
              <a:effectLst/>
              <a:latin typeface="Calibri" panose="020F0502020204030204" pitchFamily="34" charset="0"/>
              <a:ea typeface="LM Roman 10"/>
              <a:cs typeface="Calibri" panose="020F0502020204030204" pitchFamily="34" charset="0"/>
            </a:endParaRPr>
          </a:p>
          <a:p>
            <a:r>
              <a:rPr lang="en-US" sz="2200" dirty="0">
                <a:effectLst/>
                <a:latin typeface="Calibri" panose="020F0502020204030204" pitchFamily="34" charset="0"/>
                <a:ea typeface="LM Roman 10"/>
                <a:cs typeface="Calibri" panose="020F0502020204030204" pitchFamily="34" charset="0"/>
              </a:rPr>
              <a:t>An electrical signal received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the synapse, i.e. coming from the </a:t>
            </a:r>
            <a:r>
              <a:rPr lang="en-US" sz="2200" b="1" dirty="0">
                <a:effectLst/>
                <a:latin typeface="Calibri" panose="020F0502020204030204" pitchFamily="34" charset="0"/>
                <a:ea typeface="LM Roman 10"/>
                <a:cs typeface="Calibri" panose="020F0502020204030204" pitchFamily="34" charset="0"/>
              </a:rPr>
              <a:t>presynaptic side</a:t>
            </a:r>
            <a:r>
              <a:rPr lang="en-US" sz="2200" dirty="0">
                <a:effectLst/>
                <a:latin typeface="Calibri" panose="020F0502020204030204" pitchFamily="34" charset="0"/>
                <a:ea typeface="LM Roman 10"/>
                <a:cs typeface="Calibri" panose="020F0502020204030204" pitchFamily="34" charset="0"/>
              </a:rPr>
              <a:t>, is directly transferred to the </a:t>
            </a:r>
            <a:r>
              <a:rPr lang="en-US" sz="2200" b="1" dirty="0">
                <a:effectLst/>
                <a:latin typeface="Calibri" panose="020F0502020204030204" pitchFamily="34" charset="0"/>
                <a:ea typeface="LM Roman 10"/>
                <a:cs typeface="Calibri" panose="020F0502020204030204" pitchFamily="34" charset="0"/>
              </a:rPr>
              <a:t>postsynaptic </a:t>
            </a:r>
            <a:r>
              <a:rPr lang="en-US" sz="2200" dirty="0">
                <a:effectLst/>
                <a:latin typeface="Calibri" panose="020F0502020204030204" pitchFamily="34" charset="0"/>
                <a:ea typeface="LM Roman 10"/>
                <a:cs typeface="Calibri" panose="020F0502020204030204" pitchFamily="34" charset="0"/>
              </a:rPr>
              <a:t>nucleus of the cell. </a:t>
            </a:r>
          </a:p>
          <a:p>
            <a:r>
              <a:rPr lang="en-US" sz="2200" dirty="0">
                <a:effectLst/>
                <a:latin typeface="Calibri" panose="020F0502020204030204" pitchFamily="34" charset="0"/>
                <a:ea typeface="LM Roman 10"/>
                <a:cs typeface="Calibri" panose="020F0502020204030204" pitchFamily="34" charset="0"/>
              </a:rPr>
              <a:t>The electrical coupling of source and target does not </a:t>
            </a:r>
            <a:r>
              <a:rPr lang="en-US" sz="2200" spc="-15" dirty="0">
                <a:effectLst/>
                <a:latin typeface="Calibri" panose="020F0502020204030204" pitchFamily="34" charset="0"/>
                <a:ea typeface="LM Roman 10"/>
                <a:cs typeface="Calibri" panose="020F0502020204030204" pitchFamily="34" charset="0"/>
              </a:rPr>
              <a:t>take </a:t>
            </a:r>
            <a:r>
              <a:rPr lang="en-US" sz="2200" dirty="0">
                <a:effectLst/>
                <a:latin typeface="Calibri" panose="020F0502020204030204" pitchFamily="34" charset="0"/>
                <a:ea typeface="LM Roman 10"/>
                <a:cs typeface="Calibri" panose="020F0502020204030204" pitchFamily="34" charset="0"/>
              </a:rPr>
              <a:t>place, the coupling is interrupted </a:t>
            </a:r>
            <a:r>
              <a:rPr lang="en-US" sz="2200" spc="-15"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the </a:t>
            </a:r>
            <a:r>
              <a:rPr lang="en-US" sz="2200" b="1" dirty="0">
                <a:effectLst/>
                <a:latin typeface="Calibri" panose="020F0502020204030204" pitchFamily="34" charset="0"/>
                <a:ea typeface="LM Roman 10"/>
                <a:cs typeface="Calibri" panose="020F0502020204030204" pitchFamily="34" charset="0"/>
              </a:rPr>
              <a:t>synaptic</a:t>
            </a:r>
            <a:r>
              <a:rPr lang="en-US" sz="2200" b="1" spc="-325"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cleft</a:t>
            </a:r>
            <a:r>
              <a:rPr lang="en-US" sz="2200" dirty="0">
                <a:effectLst/>
                <a:latin typeface="Calibri" panose="020F0502020204030204" pitchFamily="34" charset="0"/>
                <a:ea typeface="LM Roman 10"/>
                <a:cs typeface="Calibri" panose="020F0502020204030204" pitchFamily="34" charset="0"/>
              </a:rPr>
              <a:t>. </a:t>
            </a:r>
          </a:p>
          <a:p>
            <a:r>
              <a:rPr lang="en-US" sz="2200" dirty="0">
                <a:effectLst/>
                <a:latin typeface="Calibri" panose="020F0502020204030204" pitchFamily="34" charset="0"/>
                <a:ea typeface="LM Roman 10"/>
                <a:cs typeface="Calibri" panose="020F0502020204030204" pitchFamily="34" charset="0"/>
              </a:rPr>
              <a:t>This cleft electrically separates the presynaptic side from the postsynaptic</a:t>
            </a:r>
            <a:r>
              <a:rPr lang="en-US" sz="2200" spc="-13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one.</a:t>
            </a:r>
            <a:r>
              <a:rPr lang="en-US" sz="2200" spc="35" dirty="0">
                <a:effectLst/>
                <a:latin typeface="Calibri" panose="020F0502020204030204" pitchFamily="34" charset="0"/>
                <a:ea typeface="LM Roman 10"/>
                <a:cs typeface="Calibri" panose="020F0502020204030204" pitchFamily="34" charset="0"/>
              </a:rPr>
              <a:t> </a:t>
            </a:r>
          </a:p>
          <a:p>
            <a:r>
              <a:rPr lang="en-US" sz="2200" spc="35" dirty="0">
                <a:latin typeface="Calibri" panose="020F0502020204030204" pitchFamily="34" charset="0"/>
                <a:ea typeface="LM Roman 10"/>
                <a:cs typeface="Calibri" panose="020F0502020204030204" pitchFamily="34" charset="0"/>
              </a:rPr>
              <a:t>T</a:t>
            </a:r>
            <a:r>
              <a:rPr lang="en-US" sz="2200" dirty="0">
                <a:effectLst/>
                <a:latin typeface="Calibri" panose="020F0502020204030204" pitchFamily="34" charset="0"/>
                <a:ea typeface="LM Roman 10"/>
                <a:cs typeface="Calibri" panose="020F0502020204030204" pitchFamily="34" charset="0"/>
              </a:rPr>
              <a:t>he</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information</a:t>
            </a:r>
            <a:r>
              <a:rPr lang="en-US" sz="2200" spc="-7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that flow is not an electrical, but a chemical process. </a:t>
            </a:r>
          </a:p>
          <a:p>
            <a:r>
              <a:rPr lang="en-US" sz="2200" dirty="0">
                <a:effectLst/>
                <a:latin typeface="Calibri" panose="020F0502020204030204" pitchFamily="34" charset="0"/>
                <a:ea typeface="LM Roman 10"/>
                <a:cs typeface="Calibri" panose="020F0502020204030204" pitchFamily="34" charset="0"/>
              </a:rPr>
              <a:t>On the presynaptic side of the synaptic cleft the electrical signal is converted </a:t>
            </a:r>
            <a:r>
              <a:rPr lang="en-US" sz="2200" spc="-15" dirty="0">
                <a:effectLst/>
                <a:latin typeface="Calibri" panose="020F0502020204030204" pitchFamily="34" charset="0"/>
                <a:ea typeface="LM Roman 10"/>
                <a:cs typeface="Calibri" panose="020F0502020204030204" pitchFamily="34" charset="0"/>
              </a:rPr>
              <a:t>into </a:t>
            </a:r>
            <a:r>
              <a:rPr lang="en-US" sz="2200" dirty="0">
                <a:effectLst/>
                <a:latin typeface="Calibri" panose="020F0502020204030204" pitchFamily="34" charset="0"/>
                <a:ea typeface="LM Roman 10"/>
                <a:cs typeface="Calibri" panose="020F0502020204030204" pitchFamily="34" charset="0"/>
              </a:rPr>
              <a:t>a chemical signal.</a:t>
            </a:r>
          </a:p>
          <a:p>
            <a:r>
              <a:rPr lang="en-US" sz="2200" dirty="0">
                <a:latin typeface="Calibri" panose="020F0502020204030204" pitchFamily="34" charset="0"/>
                <a:ea typeface="LM Roman 10"/>
                <a:cs typeface="Calibri" panose="020F0502020204030204" pitchFamily="34" charset="0"/>
              </a:rPr>
              <a:t>A</a:t>
            </a:r>
            <a:r>
              <a:rPr lang="en-US" sz="2200" dirty="0">
                <a:effectLst/>
                <a:latin typeface="Calibri" panose="020F0502020204030204" pitchFamily="34" charset="0"/>
                <a:ea typeface="LM Roman 10"/>
                <a:cs typeface="Calibri" panose="020F0502020204030204" pitchFamily="34" charset="0"/>
              </a:rPr>
              <a:t> process induced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chemical cues released there </a:t>
            </a:r>
            <a:r>
              <a:rPr lang="en-US" sz="2200" dirty="0">
                <a:latin typeface="Calibri" panose="020F0502020204030204" pitchFamily="34" charset="0"/>
                <a:ea typeface="LM Roman 10"/>
                <a:cs typeface="Calibri" panose="020F0502020204030204" pitchFamily="34" charset="0"/>
              </a:rPr>
              <a:t>is </a:t>
            </a:r>
            <a:r>
              <a:rPr lang="en-US" sz="2200" dirty="0">
                <a:effectLst/>
                <a:latin typeface="Calibri" panose="020F0502020204030204" pitchFamily="34" charset="0"/>
                <a:ea typeface="LM Roman 10"/>
                <a:cs typeface="Calibri" panose="020F0502020204030204" pitchFamily="34" charset="0"/>
              </a:rPr>
              <a:t>called </a:t>
            </a:r>
            <a:r>
              <a:rPr lang="en-US" sz="2200" b="1" spc="-15" dirty="0">
                <a:effectLst/>
                <a:latin typeface="Calibri" panose="020F0502020204030204" pitchFamily="34" charset="0"/>
                <a:ea typeface="LM Roman 10"/>
                <a:cs typeface="Calibri" panose="020F0502020204030204" pitchFamily="34" charset="0"/>
              </a:rPr>
              <a:t>Neuro- </a:t>
            </a:r>
            <a:r>
              <a:rPr lang="en-US" sz="2200" b="1" dirty="0">
                <a:effectLst/>
                <a:latin typeface="Calibri" panose="020F0502020204030204" pitchFamily="34" charset="0"/>
                <a:ea typeface="LM Roman 10"/>
                <a:cs typeface="Calibri" panose="020F0502020204030204" pitchFamily="34" charset="0"/>
              </a:rPr>
              <a:t>transmitters. </a:t>
            </a:r>
          </a:p>
          <a:p>
            <a:r>
              <a:rPr lang="en-US" sz="2200" dirty="0">
                <a:effectLst/>
                <a:latin typeface="Calibri" panose="020F0502020204030204" pitchFamily="34" charset="0"/>
                <a:ea typeface="LM Roman 10"/>
                <a:cs typeface="Calibri" panose="020F0502020204030204" pitchFamily="34" charset="0"/>
              </a:rPr>
              <a:t>Neurotransmitters cross the synaptic cleft and transfer the information </a:t>
            </a:r>
            <a:r>
              <a:rPr lang="en-US" sz="2200" spc="-15" dirty="0">
                <a:effectLst/>
                <a:latin typeface="Calibri" panose="020F0502020204030204" pitchFamily="34" charset="0"/>
                <a:ea typeface="LM Roman 10"/>
                <a:cs typeface="Calibri" panose="020F0502020204030204" pitchFamily="34" charset="0"/>
              </a:rPr>
              <a:t>into </a:t>
            </a:r>
            <a:r>
              <a:rPr lang="en-US" sz="2200" dirty="0">
                <a:effectLst/>
                <a:latin typeface="Calibri" panose="020F0502020204030204" pitchFamily="34" charset="0"/>
                <a:ea typeface="LM Roman 10"/>
                <a:cs typeface="Calibri" panose="020F0502020204030204" pitchFamily="34" charset="0"/>
              </a:rPr>
              <a:t>the nucleus of the cell, where it is reconverted </a:t>
            </a:r>
            <a:r>
              <a:rPr lang="en-US" sz="2200" spc="-15" dirty="0">
                <a:effectLst/>
                <a:latin typeface="Calibri" panose="020F0502020204030204" pitchFamily="34" charset="0"/>
                <a:ea typeface="LM Roman 10"/>
                <a:cs typeface="Calibri" panose="020F0502020204030204" pitchFamily="34" charset="0"/>
              </a:rPr>
              <a:t>into </a:t>
            </a:r>
            <a:r>
              <a:rPr lang="en-US" sz="2200" dirty="0">
                <a:effectLst/>
                <a:latin typeface="Calibri" panose="020F0502020204030204" pitchFamily="34" charset="0"/>
                <a:ea typeface="LM Roman 10"/>
                <a:cs typeface="Calibri" panose="020F0502020204030204" pitchFamily="34" charset="0"/>
              </a:rPr>
              <a:t>electrical in formation. </a:t>
            </a:r>
          </a:p>
        </p:txBody>
      </p:sp>
    </p:spTree>
    <p:extLst>
      <p:ext uri="{BB962C8B-B14F-4D97-AF65-F5344CB8AC3E}">
        <p14:creationId xmlns:p14="http://schemas.microsoft.com/office/powerpoint/2010/main" val="1598005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9FA915E-480F-4937-A687-52F5214CE62A}"/>
              </a:ext>
            </a:extLst>
          </p:cNvPr>
          <p:cNvSpPr>
            <a:spLocks noGrp="1"/>
          </p:cNvSpPr>
          <p:nvPr>
            <p:ph sz="quarter" idx="1"/>
          </p:nvPr>
        </p:nvSpPr>
        <p:spPr>
          <a:xfrm>
            <a:off x="457200" y="381000"/>
            <a:ext cx="8229600" cy="6248400"/>
          </a:xfrm>
        </p:spPr>
        <p:txBody>
          <a:bodyPr>
            <a:normAutofit/>
          </a:bodyPr>
          <a:lstStyle/>
          <a:p>
            <a:pPr marL="413385" marR="3175" indent="-277495" algn="just">
              <a:lnSpc>
                <a:spcPct val="86000"/>
              </a:lnSpc>
              <a:spcBef>
                <a:spcPts val="865"/>
              </a:spcBef>
              <a:tabLst>
                <a:tab pos="2145665" algn="l"/>
              </a:tabLst>
            </a:pPr>
            <a:endParaRPr lang="en-US" sz="2200" dirty="0">
              <a:latin typeface="Calibri" panose="020F0502020204030204" pitchFamily="34" charset="0"/>
              <a:ea typeface="LM Roman 10"/>
              <a:cs typeface="Calibri" panose="020F0502020204030204" pitchFamily="34" charset="0"/>
            </a:endParaRPr>
          </a:p>
          <a:p>
            <a:pPr marL="413385" marR="3175" indent="-277495" algn="just">
              <a:lnSpc>
                <a:spcPct val="86000"/>
              </a:lnSpc>
              <a:spcBef>
                <a:spcPts val="865"/>
              </a:spcBef>
              <a:tabLst>
                <a:tab pos="2145665" algn="l"/>
              </a:tabLst>
            </a:pPr>
            <a:r>
              <a:rPr lang="en-US" sz="2200" dirty="0">
                <a:latin typeface="Calibri" panose="020F0502020204030204" pitchFamily="34" charset="0"/>
                <a:ea typeface="LM Roman 10"/>
                <a:cs typeface="Calibri" panose="020F0502020204030204" pitchFamily="34" charset="0"/>
              </a:rPr>
              <a:t>Ch</a:t>
            </a:r>
            <a:r>
              <a:rPr lang="en-US" sz="2200" dirty="0">
                <a:effectLst/>
                <a:latin typeface="Calibri" panose="020F0502020204030204" pitchFamily="34" charset="0"/>
                <a:ea typeface="LM Roman 10"/>
                <a:cs typeface="Calibri" panose="020F0502020204030204" pitchFamily="34" charset="0"/>
              </a:rPr>
              <a:t>emical synapse is more complex but</a:t>
            </a:r>
            <a:r>
              <a:rPr lang="en-US" sz="2200" spc="-2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also </a:t>
            </a:r>
            <a:r>
              <a:rPr lang="en-US" sz="2200" spc="-10" dirty="0">
                <a:effectLst/>
                <a:latin typeface="Calibri" panose="020F0502020204030204" pitchFamily="34" charset="0"/>
                <a:ea typeface="LM Roman 10"/>
                <a:cs typeface="Calibri" panose="020F0502020204030204" pitchFamily="34" charset="0"/>
              </a:rPr>
              <a:t>more </a:t>
            </a:r>
            <a:r>
              <a:rPr lang="en-US" sz="2200" spc="-5" dirty="0">
                <a:effectLst/>
                <a:latin typeface="Calibri" panose="020F0502020204030204" pitchFamily="34" charset="0"/>
                <a:ea typeface="LM Roman 10"/>
                <a:cs typeface="Calibri" panose="020F0502020204030204" pitchFamily="34" charset="0"/>
              </a:rPr>
              <a:t>powerful and has advantages.</a:t>
            </a:r>
          </a:p>
          <a:p>
            <a:pPr marL="687705" marR="3175" lvl="1" indent="-277495" algn="just">
              <a:lnSpc>
                <a:spcPct val="86000"/>
              </a:lnSpc>
              <a:spcBef>
                <a:spcPts val="865"/>
              </a:spcBef>
              <a:tabLst>
                <a:tab pos="2145665" algn="l"/>
              </a:tabLst>
            </a:pPr>
            <a:r>
              <a:rPr lang="en-US" sz="2200" b="1" dirty="0">
                <a:effectLst/>
                <a:latin typeface="Calibri" panose="020F0502020204030204" pitchFamily="34" charset="0"/>
                <a:ea typeface="LM Roman 10"/>
                <a:cs typeface="Calibri" panose="020F0502020204030204" pitchFamily="34" charset="0"/>
              </a:rPr>
              <a:t>One-way</a:t>
            </a:r>
            <a:r>
              <a:rPr lang="en-US" sz="2200" b="1" spc="-55"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connection:</a:t>
            </a:r>
            <a:r>
              <a:rPr lang="en-US" sz="2200" b="1" spc="7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There</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is</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no</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direct electrical connection between the pre- and postsynaptic area.</a:t>
            </a:r>
          </a:p>
          <a:p>
            <a:pPr marL="687705" marR="3175" lvl="1" indent="-277495" algn="just">
              <a:lnSpc>
                <a:spcPct val="86000"/>
              </a:lnSpc>
              <a:spcBef>
                <a:spcPts val="865"/>
              </a:spcBef>
              <a:tabLst>
                <a:tab pos="2145665" algn="l"/>
              </a:tabLst>
            </a:pPr>
            <a:r>
              <a:rPr lang="en-US" sz="2200" dirty="0">
                <a:latin typeface="Calibri" panose="020F0502020204030204" pitchFamily="34" charset="0"/>
                <a:ea typeface="LM Roman 10"/>
                <a:cs typeface="Calibri" panose="020F0502020204030204" pitchFamily="34" charset="0"/>
              </a:rPr>
              <a:t>E</a:t>
            </a:r>
            <a:r>
              <a:rPr lang="en-US" sz="2200" dirty="0">
                <a:effectLst/>
                <a:latin typeface="Calibri" panose="020F0502020204030204" pitchFamily="34" charset="0"/>
                <a:ea typeface="LM Roman 10"/>
                <a:cs typeface="Calibri" panose="020F0502020204030204" pitchFamily="34" charset="0"/>
              </a:rPr>
              <a:t>lectrical pulses in the postsynaptic area cannot flash </a:t>
            </a:r>
            <a:r>
              <a:rPr lang="en-US" sz="2200" spc="-20" dirty="0">
                <a:effectLst/>
                <a:latin typeface="Calibri" panose="020F0502020204030204" pitchFamily="34" charset="0"/>
                <a:ea typeface="LM Roman 10"/>
                <a:cs typeface="Calibri" panose="020F0502020204030204" pitchFamily="34" charset="0"/>
              </a:rPr>
              <a:t>over </a:t>
            </a:r>
            <a:r>
              <a:rPr lang="en-US" sz="2200" dirty="0">
                <a:effectLst/>
                <a:latin typeface="Calibri" panose="020F0502020204030204" pitchFamily="34" charset="0"/>
                <a:ea typeface="LM Roman 10"/>
                <a:cs typeface="Calibri" panose="020F0502020204030204" pitchFamily="34" charset="0"/>
              </a:rPr>
              <a:t>to the presynaptic area.</a:t>
            </a:r>
          </a:p>
          <a:p>
            <a:pPr marL="683260" lvl="1" indent="-272415" algn="just">
              <a:lnSpc>
                <a:spcPct val="86000"/>
              </a:lnSpc>
              <a:spcBef>
                <a:spcPts val="855"/>
              </a:spcBef>
            </a:pPr>
            <a:endParaRPr lang="en-US" sz="2200" b="1" dirty="0">
              <a:effectLst/>
              <a:latin typeface="Calibri" panose="020F0502020204030204" pitchFamily="34" charset="0"/>
              <a:ea typeface="LM Roman 10"/>
              <a:cs typeface="Calibri" panose="020F0502020204030204" pitchFamily="34" charset="0"/>
            </a:endParaRPr>
          </a:p>
          <a:p>
            <a:pPr marL="683260" lvl="1" indent="-272415" algn="just">
              <a:lnSpc>
                <a:spcPct val="86000"/>
              </a:lnSpc>
              <a:spcBef>
                <a:spcPts val="855"/>
              </a:spcBef>
            </a:pPr>
            <a:r>
              <a:rPr lang="en-US" sz="2200" b="1" dirty="0">
                <a:effectLst/>
                <a:latin typeface="Calibri" panose="020F0502020204030204" pitchFamily="34" charset="0"/>
                <a:ea typeface="LM Roman 10"/>
                <a:cs typeface="Calibri" panose="020F0502020204030204" pitchFamily="34" charset="0"/>
              </a:rPr>
              <a:t>Adjustability: </a:t>
            </a:r>
            <a:r>
              <a:rPr lang="en-US" sz="2200" dirty="0">
                <a:effectLst/>
                <a:latin typeface="Calibri" panose="020F0502020204030204" pitchFamily="34" charset="0"/>
                <a:ea typeface="LM Roman 10"/>
                <a:cs typeface="Calibri" panose="020F0502020204030204" pitchFamily="34" charset="0"/>
              </a:rPr>
              <a:t>There are large number of neuro- transmitters that stimulate the postsynaptic</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cell</a:t>
            </a:r>
            <a:r>
              <a:rPr lang="en-US" sz="2200" spc="-5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nucleus,</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and</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others</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that slow down such stimulation. </a:t>
            </a:r>
          </a:p>
          <a:p>
            <a:pPr marL="683260" lvl="1" indent="-272415" algn="just">
              <a:lnSpc>
                <a:spcPct val="86000"/>
              </a:lnSpc>
              <a:spcBef>
                <a:spcPts val="855"/>
              </a:spcBef>
            </a:pPr>
            <a:r>
              <a:rPr lang="en-US" sz="2200" dirty="0">
                <a:effectLst/>
                <a:latin typeface="Calibri" panose="020F0502020204030204" pitchFamily="34" charset="0"/>
                <a:ea typeface="LM Roman 10"/>
                <a:cs typeface="Calibri" panose="020F0502020204030204" pitchFamily="34" charset="0"/>
              </a:rPr>
              <a:t>Some synapses transfer a strongly</a:t>
            </a:r>
            <a:r>
              <a:rPr lang="en-US" sz="2200" spc="-19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stimulating signal, some weakly ones. </a:t>
            </a:r>
          </a:p>
          <a:p>
            <a:pPr marL="683260" lvl="1" indent="-272415" algn="just">
              <a:lnSpc>
                <a:spcPct val="86000"/>
              </a:lnSpc>
              <a:spcBef>
                <a:spcPts val="855"/>
              </a:spcBef>
            </a:pPr>
            <a:r>
              <a:rPr lang="en-US" sz="2200" dirty="0">
                <a:effectLst/>
                <a:latin typeface="Calibri" panose="020F0502020204030204" pitchFamily="34" charset="0"/>
                <a:ea typeface="LM Roman 10"/>
                <a:cs typeface="Calibri" panose="020F0502020204030204" pitchFamily="34" charset="0"/>
              </a:rPr>
              <a:t>The adjustability </a:t>
            </a:r>
            <a:r>
              <a:rPr lang="en-US" sz="2200" spc="-15" dirty="0">
                <a:effectLst/>
                <a:latin typeface="Calibri" panose="020F0502020204030204" pitchFamily="34" charset="0"/>
                <a:ea typeface="LM Roman 10"/>
                <a:cs typeface="Calibri" panose="020F0502020204030204" pitchFamily="34" charset="0"/>
              </a:rPr>
              <a:t>varies </a:t>
            </a:r>
            <a:r>
              <a:rPr lang="en-US" sz="2200" dirty="0">
                <a:effectLst/>
                <a:latin typeface="Calibri" panose="020F0502020204030204" pitchFamily="34" charset="0"/>
                <a:ea typeface="LM Roman 10"/>
                <a:cs typeface="Calibri" panose="020F0502020204030204" pitchFamily="34" charset="0"/>
              </a:rPr>
              <a:t>a lot, the synapses are variable too. </a:t>
            </a:r>
          </a:p>
          <a:p>
            <a:pPr marL="683260" lvl="1" indent="-272415" algn="just">
              <a:lnSpc>
                <a:spcPct val="86000"/>
              </a:lnSpc>
              <a:spcBef>
                <a:spcPts val="855"/>
              </a:spcBef>
            </a:pPr>
            <a:r>
              <a:rPr lang="en-US" sz="2200" dirty="0">
                <a:effectLst/>
                <a:latin typeface="Calibri" panose="020F0502020204030204" pitchFamily="34" charset="0"/>
                <a:ea typeface="LM Roman 10"/>
                <a:cs typeface="Calibri" panose="020F0502020204030204" pitchFamily="34" charset="0"/>
              </a:rPr>
              <a:t>That is, </a:t>
            </a:r>
            <a:r>
              <a:rPr lang="en-US" sz="2200" spc="-20" dirty="0">
                <a:effectLst/>
                <a:latin typeface="Calibri" panose="020F0502020204030204" pitchFamily="34" charset="0"/>
                <a:ea typeface="LM Roman 10"/>
                <a:cs typeface="Calibri" panose="020F0502020204030204" pitchFamily="34" charset="0"/>
              </a:rPr>
              <a:t>over</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time</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they</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can</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form</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stronger</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or </a:t>
            </a:r>
            <a:r>
              <a:rPr lang="en-US" sz="2200" spc="-15" dirty="0">
                <a:effectLst/>
                <a:latin typeface="Calibri" panose="020F0502020204030204" pitchFamily="34" charset="0"/>
                <a:ea typeface="LM Roman 10"/>
                <a:cs typeface="Calibri" panose="020F0502020204030204" pitchFamily="34" charset="0"/>
              </a:rPr>
              <a:t>weaker</a:t>
            </a:r>
            <a:r>
              <a:rPr lang="en-US" sz="2200" spc="-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connection.</a:t>
            </a:r>
            <a:endParaRPr lang="en-IN" sz="2200" dirty="0">
              <a:effectLst/>
              <a:latin typeface="Calibri" panose="020F0502020204030204" pitchFamily="34" charset="0"/>
              <a:ea typeface="LM Roman 10"/>
              <a:cs typeface="Calibri" panose="020F0502020204030204" pitchFamily="34" charset="0"/>
            </a:endParaRPr>
          </a:p>
          <a:p>
            <a:pPr marL="0" indent="0">
              <a:spcBef>
                <a:spcPts val="40"/>
              </a:spcBef>
              <a:buNone/>
            </a:pPr>
            <a:endParaRPr lang="en-IN" sz="2200" dirty="0">
              <a:effectLst/>
              <a:latin typeface="Calibri" panose="020F0502020204030204" pitchFamily="34" charset="0"/>
              <a:ea typeface="LM Roman 10"/>
              <a:cs typeface="Calibri" panose="020F0502020204030204" pitchFamily="34" charset="0"/>
            </a:endParaRPr>
          </a:p>
          <a:p>
            <a:endParaRPr lang="en-IN" dirty="0"/>
          </a:p>
        </p:txBody>
      </p:sp>
    </p:spTree>
    <p:extLst>
      <p:ext uri="{BB962C8B-B14F-4D97-AF65-F5344CB8AC3E}">
        <p14:creationId xmlns:p14="http://schemas.microsoft.com/office/powerpoint/2010/main" val="877991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17D00D69-E782-49F5-B863-E3929790C1B8}"/>
              </a:ext>
            </a:extLst>
          </p:cNvPr>
          <p:cNvPicPr>
            <a:picLocks noGrp="1" noChangeAspect="1"/>
          </p:cNvPicPr>
          <p:nvPr>
            <p:ph sz="quarter" idx="1"/>
          </p:nvPr>
        </p:nvPicPr>
        <p:blipFill>
          <a:blip r:embed="rId2"/>
          <a:stretch>
            <a:fillRect/>
          </a:stretch>
        </p:blipFill>
        <p:spPr>
          <a:xfrm>
            <a:off x="1219200" y="306402"/>
            <a:ext cx="6629400" cy="6344336"/>
          </a:xfrm>
          <a:prstGeom prst="rect">
            <a:avLst/>
          </a:prstGeom>
        </p:spPr>
      </p:pic>
    </p:spTree>
    <p:extLst>
      <p:ext uri="{BB962C8B-B14F-4D97-AF65-F5344CB8AC3E}">
        <p14:creationId xmlns:p14="http://schemas.microsoft.com/office/powerpoint/2010/main" val="363822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610600" cy="6400800"/>
          </a:xfrm>
        </p:spPr>
        <p:txBody>
          <a:bodyPr>
            <a:normAutofit/>
          </a:bodyPr>
          <a:lstStyle/>
          <a:p>
            <a:pPr>
              <a:buNone/>
            </a:pPr>
            <a:endParaRPr lang="en-US" dirty="0">
              <a:latin typeface="Calibri" pitchFamily="34" charset="0"/>
              <a:cs typeface="Times New Roman" pitchFamily="18" charset="0"/>
            </a:endParaRPr>
          </a:p>
          <a:p>
            <a:pPr algn="ctr">
              <a:buNone/>
            </a:pPr>
            <a:r>
              <a:rPr lang="en-US" sz="2400" b="1" dirty="0">
                <a:latin typeface="Calibri" pitchFamily="34" charset="0"/>
                <a:cs typeface="Times New Roman" pitchFamily="18" charset="0"/>
              </a:rPr>
              <a:t>Artificial Intelligence (AI) </a:t>
            </a:r>
          </a:p>
          <a:p>
            <a:pPr>
              <a:buNone/>
            </a:pPr>
            <a:endParaRPr lang="en-US" dirty="0"/>
          </a:p>
          <a:p>
            <a:r>
              <a:rPr lang="en-US" sz="2200" dirty="0">
                <a:latin typeface="Calibri" pitchFamily="34" charset="0"/>
              </a:rPr>
              <a:t>It enables the machine to think without any human intervention. </a:t>
            </a:r>
          </a:p>
          <a:p>
            <a:r>
              <a:rPr lang="en-US" sz="2200" dirty="0">
                <a:latin typeface="Calibri" pitchFamily="34" charset="0"/>
              </a:rPr>
              <a:t>It is the ability of machines to function like the human brain.</a:t>
            </a:r>
          </a:p>
          <a:p>
            <a:r>
              <a:rPr lang="en-US" sz="2200" dirty="0">
                <a:latin typeface="Calibri" pitchFamily="34" charset="0"/>
              </a:rPr>
              <a:t>AI Applications – </a:t>
            </a:r>
          </a:p>
          <a:p>
            <a:pPr lvl="1"/>
            <a:r>
              <a:rPr lang="en-IN" sz="2200" dirty="0">
                <a:latin typeface="Calibri" pitchFamily="34" charset="0"/>
              </a:rPr>
              <a:t>Handwriting, Speech and Face recognition.</a:t>
            </a:r>
          </a:p>
          <a:p>
            <a:pPr lvl="1"/>
            <a:r>
              <a:rPr lang="en-IN" sz="2200" dirty="0">
                <a:latin typeface="Calibri" pitchFamily="34" charset="0"/>
              </a:rPr>
              <a:t> </a:t>
            </a:r>
            <a:r>
              <a:rPr lang="en-US" sz="2200" dirty="0">
                <a:latin typeface="Calibri" pitchFamily="34" charset="0"/>
              </a:rPr>
              <a:t>Robotic vacuum cleaners.</a:t>
            </a:r>
          </a:p>
          <a:p>
            <a:pPr lvl="1"/>
            <a:r>
              <a:rPr lang="en-US" sz="2200" dirty="0">
                <a:latin typeface="Calibri" pitchFamily="34" charset="0"/>
              </a:rPr>
              <a:t>Virtual assistants like Amazon Alexa and Android SIRI.</a:t>
            </a:r>
          </a:p>
          <a:p>
            <a:pPr lvl="1"/>
            <a:r>
              <a:rPr lang="en-US" sz="2200" dirty="0">
                <a:latin typeface="Calibri" pitchFamily="34" charset="0"/>
              </a:rPr>
              <a:t>Robots that perform surgeries in healthcare .</a:t>
            </a:r>
          </a:p>
          <a:p>
            <a:pPr lvl="1"/>
            <a:r>
              <a:rPr lang="en-US" sz="2200" dirty="0">
                <a:latin typeface="Calibri" pitchFamily="34" charset="0"/>
              </a:rPr>
              <a:t>Chess games, Ludo. </a:t>
            </a:r>
          </a:p>
          <a:p>
            <a:pPr lvl="1"/>
            <a:r>
              <a:rPr lang="en-US" sz="2200" dirty="0">
                <a:latin typeface="Calibri" pitchFamily="34" charset="0"/>
              </a:rPr>
              <a:t>Robots that write codes.</a:t>
            </a:r>
          </a:p>
          <a:p>
            <a:pPr lvl="1"/>
            <a:r>
              <a:rPr lang="en-US" sz="2200" dirty="0">
                <a:latin typeface="Calibri" pitchFamily="34" charset="0"/>
              </a:rPr>
              <a:t>Self-driving cars and trucks.</a:t>
            </a:r>
            <a:r>
              <a:rPr lang="en-US" dirty="0">
                <a:latin typeface="Calibri" pitchFamily="34" charset="0"/>
              </a:rPr>
              <a:t>  </a:t>
            </a:r>
            <a:endParaRPr lang="en-IN" dirty="0">
              <a:latin typeface="Calibri"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CA75A0-93AF-49BF-906A-9ED7C1B27A7B}"/>
              </a:ext>
            </a:extLst>
          </p:cNvPr>
          <p:cNvSpPr>
            <a:spLocks noGrp="1"/>
          </p:cNvSpPr>
          <p:nvPr>
            <p:ph sz="quarter" idx="1"/>
          </p:nvPr>
        </p:nvSpPr>
        <p:spPr>
          <a:xfrm>
            <a:off x="304800" y="381000"/>
            <a:ext cx="8534400" cy="6172200"/>
          </a:xfrm>
        </p:spPr>
        <p:txBody>
          <a:bodyPr>
            <a:normAutofit/>
          </a:bodyPr>
          <a:lstStyle/>
          <a:p>
            <a:endParaRPr lang="en-US" sz="2200" b="1" i="0" dirty="0">
              <a:effectLst/>
              <a:latin typeface="Calibri" panose="020F0502020204030204" pitchFamily="34" charset="0"/>
              <a:cs typeface="Calibri" panose="020F0502020204030204" pitchFamily="34" charset="0"/>
            </a:endParaRPr>
          </a:p>
          <a:p>
            <a:r>
              <a:rPr lang="en-US" sz="2200" b="1" i="0" dirty="0">
                <a:effectLst/>
                <a:latin typeface="Calibri" panose="020F0502020204030204" pitchFamily="34" charset="0"/>
                <a:cs typeface="Calibri" panose="020F0502020204030204" pitchFamily="34" charset="0"/>
              </a:rPr>
              <a:t>Sensory neurons:</a:t>
            </a:r>
          </a:p>
          <a:p>
            <a:pPr lvl="1"/>
            <a:r>
              <a:rPr lang="en-US" sz="2200" i="0" dirty="0">
                <a:effectLst/>
                <a:latin typeface="Calibri" panose="020F0502020204030204" pitchFamily="34" charset="0"/>
                <a:cs typeface="Calibri" panose="020F0502020204030204" pitchFamily="34" charset="0"/>
              </a:rPr>
              <a:t>Are the nerve cells that are activated by sensory input from the environment.</a:t>
            </a:r>
          </a:p>
          <a:p>
            <a:r>
              <a:rPr lang="en-US" sz="2200" b="1" i="0" dirty="0">
                <a:effectLst/>
                <a:latin typeface="Calibri" panose="020F0502020204030204" pitchFamily="34" charset="0"/>
                <a:cs typeface="Calibri" panose="020F0502020204030204" pitchFamily="34" charset="0"/>
              </a:rPr>
              <a:t>Motor neurons:</a:t>
            </a:r>
          </a:p>
          <a:p>
            <a:pPr lvl="1"/>
            <a:r>
              <a:rPr lang="en-US" sz="2200" i="0" dirty="0">
                <a:effectLst/>
                <a:latin typeface="Calibri" panose="020F0502020204030204" pitchFamily="34" charset="0"/>
                <a:cs typeface="Calibri" panose="020F0502020204030204" pitchFamily="34" charset="0"/>
              </a:rPr>
              <a:t>Are neurons transmit impulses from the spinal cord to skeletal and so directly control all of our muscle movements.</a:t>
            </a:r>
          </a:p>
          <a:p>
            <a:r>
              <a:rPr lang="en-US" sz="2200" b="1" i="0" dirty="0">
                <a:effectLst/>
                <a:latin typeface="Calibri" panose="020F0502020204030204" pitchFamily="34" charset="0"/>
                <a:cs typeface="Calibri" panose="020F0502020204030204" pitchFamily="34" charset="0"/>
              </a:rPr>
              <a:t>Inter neurons</a:t>
            </a:r>
            <a:r>
              <a:rPr lang="en-US" sz="2200" b="1" dirty="0">
                <a:latin typeface="Calibri" panose="020F0502020204030204" pitchFamily="34" charset="0"/>
                <a:cs typeface="Calibri" panose="020F0502020204030204" pitchFamily="34" charset="0"/>
              </a:rPr>
              <a:t>:</a:t>
            </a:r>
          </a:p>
          <a:p>
            <a:pPr lvl="1"/>
            <a:r>
              <a:rPr lang="en-US" sz="2200" i="0" dirty="0">
                <a:effectLst/>
                <a:latin typeface="Calibri" panose="020F0502020204030204" pitchFamily="34" charset="0"/>
                <a:cs typeface="Calibri" panose="020F0502020204030204" pitchFamily="34" charset="0"/>
              </a:rPr>
              <a:t>Are the ones in between.</a:t>
            </a:r>
          </a:p>
          <a:p>
            <a:pPr lvl="1"/>
            <a:r>
              <a:rPr lang="en-US" sz="2200" i="0" dirty="0">
                <a:effectLst/>
                <a:latin typeface="Calibri" panose="020F0502020204030204" pitchFamily="34" charset="0"/>
                <a:cs typeface="Calibri" panose="020F0502020204030204" pitchFamily="34" charset="0"/>
              </a:rPr>
              <a:t>They connect spinal motor and sensory neurons. </a:t>
            </a:r>
          </a:p>
          <a:p>
            <a:pPr lvl="1"/>
            <a:r>
              <a:rPr lang="en-US" sz="2200" i="0" dirty="0">
                <a:effectLst/>
                <a:latin typeface="Calibri" panose="020F0502020204030204" pitchFamily="34" charset="0"/>
                <a:cs typeface="Calibri" panose="020F0502020204030204" pitchFamily="34" charset="0"/>
              </a:rPr>
              <a:t>Transfers signals between sensory and motor neurons.</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251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8534400" cy="59436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Electrochemical processes</a:t>
            </a:r>
          </a:p>
          <a:p>
            <a:pPr marL="0" indent="0" algn="ctr">
              <a:buNone/>
            </a:pPr>
            <a:endParaRPr lang="en-US" b="1" dirty="0"/>
          </a:p>
          <a:p>
            <a:r>
              <a:rPr lang="en-US" sz="2200" dirty="0">
                <a:latin typeface="Calibri" panose="020F0502020204030204" pitchFamily="34" charset="0"/>
                <a:cs typeface="Calibri" panose="020F0502020204030204" pitchFamily="34" charset="0"/>
              </a:rPr>
              <a:t>The neurons show a difference in electrical charge, a </a:t>
            </a:r>
            <a:r>
              <a:rPr lang="en-US" sz="2200" b="1" dirty="0">
                <a:latin typeface="Calibri" panose="020F0502020204030204" pitchFamily="34" charset="0"/>
                <a:cs typeface="Calibri" panose="020F0502020204030204" pitchFamily="34" charset="0"/>
              </a:rPr>
              <a:t>potential</a:t>
            </a:r>
            <a:r>
              <a:rPr lang="en-US" sz="2200" dirty="0">
                <a:latin typeface="Calibri" panose="020F0502020204030204" pitchFamily="34" charset="0"/>
                <a:cs typeface="Calibri" panose="020F0502020204030204" pitchFamily="34" charset="0"/>
              </a:rPr>
              <a:t>. </a:t>
            </a:r>
          </a:p>
          <a:p>
            <a:r>
              <a:rPr lang="en-US" sz="2200" dirty="0">
                <a:latin typeface="Calibri" panose="020F0502020204030204" pitchFamily="34" charset="0"/>
                <a:cs typeface="Calibri" panose="020F0502020204030204" pitchFamily="34" charset="0"/>
              </a:rPr>
              <a:t>In the membrane of the neuron, the charged atoms (</a:t>
            </a:r>
            <a:r>
              <a:rPr lang="en-US" sz="2200" b="1" dirty="0">
                <a:latin typeface="Calibri" panose="020F0502020204030204" pitchFamily="34" charset="0"/>
                <a:cs typeface="Calibri" panose="020F0502020204030204" pitchFamily="34" charset="0"/>
              </a:rPr>
              <a:t>ions</a:t>
            </a:r>
            <a:r>
              <a:rPr lang="en-US" sz="2200" dirty="0">
                <a:latin typeface="Calibri" panose="020F0502020204030204" pitchFamily="34" charset="0"/>
                <a:cs typeface="Calibri" panose="020F0502020204030204" pitchFamily="34" charset="0"/>
              </a:rPr>
              <a:t>) are different from the charged atoms on the outside.</a:t>
            </a:r>
          </a:p>
          <a:p>
            <a:r>
              <a:rPr lang="en-US" sz="2200" dirty="0">
                <a:latin typeface="Calibri" panose="020F0502020204030204" pitchFamily="34" charset="0"/>
                <a:cs typeface="Calibri" panose="020F0502020204030204" pitchFamily="34" charset="0"/>
              </a:rPr>
              <a:t>The difference is called </a:t>
            </a:r>
            <a:r>
              <a:rPr lang="en-US" sz="2200" b="1" dirty="0">
                <a:latin typeface="Calibri" panose="020F0502020204030204" pitchFamily="34" charset="0"/>
                <a:cs typeface="Calibri" panose="020F0502020204030204" pitchFamily="34" charset="0"/>
              </a:rPr>
              <a:t>membrane potential</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Certain kinds of ions more often or less often than on the inside. </a:t>
            </a:r>
          </a:p>
          <a:p>
            <a:r>
              <a:rPr lang="en-US" sz="2200" dirty="0">
                <a:latin typeface="Calibri" panose="020F0502020204030204" pitchFamily="34" charset="0"/>
                <a:cs typeface="Calibri" panose="020F0502020204030204" pitchFamily="34" charset="0"/>
              </a:rPr>
              <a:t>This descent or ascent of concentration is called a </a:t>
            </a:r>
            <a:r>
              <a:rPr lang="en-US" sz="2200" b="1" dirty="0">
                <a:latin typeface="Calibri" panose="020F0502020204030204" pitchFamily="34" charset="0"/>
                <a:cs typeface="Calibri" panose="020F0502020204030204" pitchFamily="34" charset="0"/>
              </a:rPr>
              <a:t>Concentration gradient.</a:t>
            </a:r>
          </a:p>
          <a:p>
            <a:r>
              <a:rPr lang="en-US" sz="2200" dirty="0">
                <a:latin typeface="Calibri" panose="020F0502020204030204" pitchFamily="34" charset="0"/>
                <a:cs typeface="Calibri" panose="020F0502020204030204" pitchFamily="34" charset="0"/>
              </a:rPr>
              <a:t>we assume that no electrical signals are received from the outside, </a:t>
            </a:r>
            <a:r>
              <a:rPr lang="en-US" sz="2200" b="1" dirty="0">
                <a:latin typeface="Calibri" panose="020F0502020204030204" pitchFamily="34" charset="0"/>
                <a:cs typeface="Calibri" panose="020F0502020204030204" pitchFamily="34" charset="0"/>
              </a:rPr>
              <a:t>the membrane potential is −70 mV.</a:t>
            </a:r>
          </a:p>
          <a:p>
            <a:r>
              <a:rPr lang="en-US" sz="2200" dirty="0">
                <a:latin typeface="Calibri" panose="020F0502020204030204" pitchFamily="34" charset="0"/>
                <a:cs typeface="Calibri" panose="020F0502020204030204" pitchFamily="34" charset="0"/>
              </a:rPr>
              <a:t>Each ion diffuses predominately to spread out evenly, decreases concentration gradients. </a:t>
            </a:r>
          </a:p>
          <a:p>
            <a:endParaRPr lang="en-US" sz="2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9411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2F345A6C-96C7-4895-8171-FA5E1769EAB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647390"/>
            <a:ext cx="7697342" cy="5753410"/>
          </a:xfrm>
        </p:spPr>
      </p:pic>
    </p:spTree>
    <p:extLst>
      <p:ext uri="{BB962C8B-B14F-4D97-AF65-F5344CB8AC3E}">
        <p14:creationId xmlns:p14="http://schemas.microsoft.com/office/powerpoint/2010/main" val="1691819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F9379E0-8245-4C08-844D-B39619DC84CE}"/>
              </a:ext>
            </a:extLst>
          </p:cNvPr>
          <p:cNvSpPr>
            <a:spLocks noGrp="1"/>
          </p:cNvSpPr>
          <p:nvPr>
            <p:ph sz="quarter" idx="1"/>
          </p:nvPr>
        </p:nvSpPr>
        <p:spPr>
          <a:xfrm>
            <a:off x="304800" y="304800"/>
            <a:ext cx="8458200" cy="6248400"/>
          </a:xfrm>
        </p:spPr>
        <p:txBody>
          <a:bodyPr>
            <a:normAutofit/>
          </a:bodyPr>
          <a:lstStyle/>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The membrane potential will move towards 0 mV.</a:t>
            </a:r>
          </a:p>
          <a:p>
            <a:r>
              <a:rPr lang="en-US" sz="2200" dirty="0">
                <a:latin typeface="Calibri" panose="020F0502020204030204" pitchFamily="34" charset="0"/>
                <a:cs typeface="Calibri" panose="020F0502020204030204" pitchFamily="34" charset="0"/>
              </a:rPr>
              <a:t>There would be no membrane potential anymore.</a:t>
            </a:r>
          </a:p>
          <a:p>
            <a:r>
              <a:rPr lang="en-US" sz="2200" dirty="0">
                <a:latin typeface="Calibri" panose="020F0502020204030204" pitchFamily="34" charset="0"/>
                <a:cs typeface="Calibri" panose="020F0502020204030204" pitchFamily="34" charset="0"/>
              </a:rPr>
              <a:t>The membrane itself permits some ions, but not all. </a:t>
            </a:r>
          </a:p>
          <a:p>
            <a:r>
              <a:rPr lang="en-US" sz="2200" dirty="0">
                <a:latin typeface="Calibri" panose="020F0502020204030204" pitchFamily="34" charset="0"/>
                <a:cs typeface="Calibri" panose="020F0502020204030204" pitchFamily="34" charset="0"/>
              </a:rPr>
              <a:t>Diffusion happens due to:</a:t>
            </a:r>
          </a:p>
          <a:p>
            <a:pPr lvl="1"/>
            <a:r>
              <a:rPr lang="en-US" sz="2200" b="1" dirty="0">
                <a:effectLst/>
                <a:latin typeface="Calibri" panose="020F0502020204030204" pitchFamily="34" charset="0"/>
                <a:ea typeface="LM Roman 10"/>
                <a:cs typeface="Calibri" panose="020F0502020204030204" pitchFamily="34" charset="0"/>
              </a:rPr>
              <a:t>Concentration gradient</a:t>
            </a:r>
            <a:r>
              <a:rPr lang="en-US" sz="2200" b="1" dirty="0">
                <a:latin typeface="Calibri" panose="020F0502020204030204" pitchFamily="34" charset="0"/>
                <a:ea typeface="LM Roman 10"/>
                <a:cs typeface="Calibri" panose="020F0502020204030204" pitchFamily="34" charset="0"/>
              </a:rPr>
              <a:t>:</a:t>
            </a:r>
          </a:p>
          <a:p>
            <a:pPr lvl="2"/>
            <a:r>
              <a:rPr lang="en-US" sz="2200" dirty="0">
                <a:effectLst/>
                <a:latin typeface="Calibri" panose="020F0502020204030204" pitchFamily="34" charset="0"/>
                <a:ea typeface="LM Roman 10"/>
                <a:cs typeface="Calibri" panose="020F0502020204030204" pitchFamily="34" charset="0"/>
              </a:rPr>
              <a:t>If the concentration of an ion is higher on the inside of the 	neuron  than  on the outside, it  will  try  to  diffuse to  the outside  and  vice  versa. </a:t>
            </a:r>
          </a:p>
          <a:p>
            <a:pPr lvl="2"/>
            <a:r>
              <a:rPr lang="en-US" sz="2200" dirty="0">
                <a:effectLst/>
                <a:latin typeface="Calibri" panose="020F0502020204030204" pitchFamily="34" charset="0"/>
                <a:ea typeface="LM Roman 10"/>
                <a:cs typeface="Calibri" panose="020F0502020204030204" pitchFamily="34" charset="0"/>
              </a:rPr>
              <a:t>Negative ions, collectively called</a:t>
            </a:r>
            <a:r>
              <a:rPr lang="en-US" sz="2200" spc="-65" dirty="0">
                <a:effectLst/>
                <a:latin typeface="Calibri" panose="020F0502020204030204" pitchFamily="34" charset="0"/>
                <a:ea typeface="LM Roman 10"/>
                <a:cs typeface="Calibri" panose="020F0502020204030204" pitchFamily="34" charset="0"/>
              </a:rPr>
              <a:t> </a:t>
            </a:r>
            <a:r>
              <a:rPr lang="en-US" sz="2200" spc="15" dirty="0">
                <a:latin typeface="Calibri" panose="020F0502020204030204" pitchFamily="34" charset="0"/>
                <a:ea typeface="LM Roman 10"/>
                <a:cs typeface="Calibri" panose="020F0502020204030204" pitchFamily="34" charset="0"/>
              </a:rPr>
              <a:t>A</a:t>
            </a:r>
            <a:r>
              <a:rPr lang="en-US" sz="2200" i="1" spc="15" dirty="0">
                <a:effectLst/>
                <a:latin typeface="Calibri" panose="020F0502020204030204" pitchFamily="34" charset="0"/>
                <a:ea typeface="LM Roman 10"/>
                <a:cs typeface="Calibri" panose="020F0502020204030204" pitchFamily="34" charset="0"/>
              </a:rPr>
              <a:t>−</a:t>
            </a:r>
            <a:r>
              <a:rPr lang="en-US" sz="2200" spc="15" dirty="0">
                <a:effectLst/>
                <a:latin typeface="Calibri" panose="020F0502020204030204" pitchFamily="34" charset="0"/>
                <a:ea typeface="LM Roman 10"/>
                <a:cs typeface="Calibri" panose="020F0502020204030204" pitchFamily="34" charset="0"/>
              </a:rPr>
              <a:t>,</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remains</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within</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neuron since the membrane is not permeable to them. </a:t>
            </a:r>
          </a:p>
          <a:p>
            <a:pPr lvl="2"/>
            <a:r>
              <a:rPr lang="en-US" sz="2200" dirty="0">
                <a:effectLst/>
                <a:latin typeface="Calibri" panose="020F0502020204030204" pitchFamily="34" charset="0"/>
                <a:ea typeface="LM Roman 10"/>
                <a:cs typeface="Calibri" panose="020F0502020204030204" pitchFamily="34" charset="0"/>
              </a:rPr>
              <a:t>The inside of the neuron becomes negatively</a:t>
            </a:r>
            <a:r>
              <a:rPr lang="en-US" sz="2200" spc="-19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charged.</a:t>
            </a:r>
            <a:r>
              <a:rPr lang="en-IN" sz="2200" dirty="0">
                <a:effectLst/>
                <a:latin typeface="Calibri" panose="020F0502020204030204" pitchFamily="34" charset="0"/>
                <a:ea typeface="LM Roman 10"/>
                <a:cs typeface="Calibri" panose="020F0502020204030204" pitchFamily="34" charset="0"/>
              </a:rPr>
              <a:t> </a:t>
            </a:r>
          </a:p>
          <a:p>
            <a:pPr lvl="1"/>
            <a:r>
              <a:rPr lang="en-US" sz="2200" b="1" dirty="0">
                <a:effectLst/>
                <a:latin typeface="Calibri" panose="020F0502020204030204" pitchFamily="34" charset="0"/>
                <a:ea typeface="LM Roman 10"/>
                <a:cs typeface="Calibri" panose="020F0502020204030204" pitchFamily="34" charset="0"/>
              </a:rPr>
              <a:t>Electrical Gradient: </a:t>
            </a:r>
          </a:p>
          <a:p>
            <a:pPr lvl="2"/>
            <a:r>
              <a:rPr lang="en-US" sz="2200" dirty="0">
                <a:effectLst/>
                <a:latin typeface="Calibri" panose="020F0502020204030204" pitchFamily="34" charset="0"/>
                <a:ea typeface="LM Roman 10"/>
                <a:cs typeface="Calibri" panose="020F0502020204030204" pitchFamily="34" charset="0"/>
              </a:rPr>
              <a:t>The intracellular charge is very strong.</a:t>
            </a:r>
          </a:p>
          <a:p>
            <a:pPr lvl="2"/>
            <a:r>
              <a:rPr lang="en-US" sz="2200" dirty="0">
                <a:effectLst/>
                <a:latin typeface="Calibri" panose="020F0502020204030204" pitchFamily="34" charset="0"/>
                <a:ea typeface="LM Roman 10"/>
                <a:cs typeface="Calibri" panose="020F0502020204030204" pitchFamily="34" charset="0"/>
              </a:rPr>
              <a:t> Therefore it attracts positive ions</a:t>
            </a:r>
            <a:r>
              <a:rPr lang="en-US" sz="2200" dirty="0">
                <a:latin typeface="Calibri" panose="020F0502020204030204" pitchFamily="34" charset="0"/>
                <a:ea typeface="LM Roman 10"/>
                <a:cs typeface="Calibri" panose="020F0502020204030204" pitchFamily="34" charset="0"/>
              </a:rPr>
              <a:t>.</a:t>
            </a:r>
            <a:endParaRPr lang="en-IN" sz="2200" dirty="0">
              <a:latin typeface="Calibri" panose="020F0502020204030204" pitchFamily="34" charset="0"/>
              <a:cs typeface="Calibri" panose="020F0502020204030204" pitchFamily="34" charset="0"/>
            </a:endParaRPr>
          </a:p>
          <a:p>
            <a:pPr marL="320040" lvl="1" indent="0">
              <a:buNone/>
            </a:pPr>
            <a:endParaRPr lang="en-IN" sz="2200" dirty="0">
              <a:effectLst/>
              <a:latin typeface="Calibri" panose="020F0502020204030204" pitchFamily="34" charset="0"/>
              <a:ea typeface="LM Roman 10"/>
              <a:cs typeface="Calibri" panose="020F0502020204030204" pitchFamily="34" charset="0"/>
            </a:endParaRPr>
          </a:p>
        </p:txBody>
      </p:sp>
    </p:spTree>
    <p:extLst>
      <p:ext uri="{BB962C8B-B14F-4D97-AF65-F5344CB8AC3E}">
        <p14:creationId xmlns:p14="http://schemas.microsoft.com/office/powerpoint/2010/main" val="1191727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FF25104-23EB-4CED-B2CE-15BB0218FE96}"/>
              </a:ext>
            </a:extLst>
          </p:cNvPr>
          <p:cNvSpPr>
            <a:spLocks noGrp="1"/>
          </p:cNvSpPr>
          <p:nvPr>
            <p:ph sz="quarter" idx="1"/>
          </p:nvPr>
        </p:nvSpPr>
        <p:spPr>
          <a:xfrm>
            <a:off x="304800" y="228600"/>
            <a:ext cx="8534400" cy="6400800"/>
          </a:xfrm>
        </p:spPr>
        <p:txBody>
          <a:bodyPr>
            <a:normAutofit/>
          </a:bodyPr>
          <a:lstStyle/>
          <a:p>
            <a:endParaRPr lang="en-US" sz="2200" dirty="0">
              <a:effectLst/>
              <a:latin typeface="Calibri" panose="020F0502020204030204" pitchFamily="34" charset="0"/>
              <a:ea typeface="LM Sans 10"/>
              <a:cs typeface="Calibri" panose="020F0502020204030204" pitchFamily="34" charset="0"/>
            </a:endParaRPr>
          </a:p>
          <a:p>
            <a:r>
              <a:rPr lang="en-US" sz="2200" dirty="0">
                <a:effectLst/>
                <a:latin typeface="Calibri" panose="020F0502020204030204" pitchFamily="34" charset="0"/>
                <a:ea typeface="LM Sans 10"/>
                <a:cs typeface="Calibri" panose="020F0502020204030204" pitchFamily="34" charset="0"/>
              </a:rPr>
              <a:t>The neuron is activated</a:t>
            </a:r>
            <a:r>
              <a:rPr lang="en-US" sz="2200" spc="-110" dirty="0">
                <a:effectLst/>
                <a:latin typeface="Calibri" panose="020F0502020204030204" pitchFamily="34" charset="0"/>
                <a:ea typeface="LM Sans 10"/>
                <a:cs typeface="Calibri" panose="020F0502020204030204" pitchFamily="34" charset="0"/>
              </a:rPr>
              <a:t> </a:t>
            </a:r>
            <a:r>
              <a:rPr lang="en-US" sz="2200" spc="-60" dirty="0">
                <a:effectLst/>
                <a:latin typeface="Calibri" panose="020F0502020204030204" pitchFamily="34" charset="0"/>
                <a:ea typeface="LM Sans 10"/>
                <a:cs typeface="Calibri" panose="020F0502020204030204" pitchFamily="34" charset="0"/>
              </a:rPr>
              <a:t>by </a:t>
            </a:r>
            <a:r>
              <a:rPr lang="en-US" sz="2200" dirty="0">
                <a:effectLst/>
                <a:latin typeface="Calibri" panose="020F0502020204030204" pitchFamily="34" charset="0"/>
                <a:ea typeface="LM Sans 10"/>
                <a:cs typeface="Calibri" panose="020F0502020204030204" pitchFamily="34" charset="0"/>
              </a:rPr>
              <a:t>changes in the membrane potential.</a:t>
            </a:r>
          </a:p>
          <a:p>
            <a:r>
              <a:rPr lang="en-US" sz="2200" dirty="0">
                <a:latin typeface="Calibri" panose="020F0502020204030204" pitchFamily="34" charset="0"/>
                <a:ea typeface="LM Roman 10"/>
                <a:cs typeface="Calibri" panose="020F0502020204030204" pitchFamily="34" charset="0"/>
              </a:rPr>
              <a:t>S</a:t>
            </a:r>
            <a:r>
              <a:rPr lang="en-US" sz="2200" dirty="0">
                <a:effectLst/>
                <a:latin typeface="Calibri" panose="020F0502020204030204" pitchFamily="34" charset="0"/>
                <a:ea typeface="LM Roman 10"/>
                <a:cs typeface="Calibri" panose="020F0502020204030204" pitchFamily="34" charset="0"/>
              </a:rPr>
              <a:t>odium Na+ and potassium K+ can diffuse through the membrane.</a:t>
            </a:r>
          </a:p>
          <a:p>
            <a:r>
              <a:rPr lang="en-US" sz="2200" dirty="0">
                <a:latin typeface="Calibri" panose="020F0502020204030204" pitchFamily="34" charset="0"/>
                <a:ea typeface="LM Roman 10"/>
                <a:cs typeface="Calibri" panose="020F0502020204030204" pitchFamily="34" charset="0"/>
              </a:rPr>
              <a:t>S</a:t>
            </a:r>
            <a:r>
              <a:rPr lang="en-US" sz="2200" dirty="0">
                <a:effectLst/>
                <a:latin typeface="Calibri" panose="020F0502020204030204" pitchFamily="34" charset="0"/>
                <a:ea typeface="LM Roman 10"/>
                <a:cs typeface="Calibri" panose="020F0502020204030204" pitchFamily="34" charset="0"/>
              </a:rPr>
              <a:t>odium diffuses slowly, potassium faster.</a:t>
            </a:r>
            <a:endParaRPr lang="en-IN" sz="2200" dirty="0">
              <a:effectLst/>
              <a:latin typeface="Calibri" panose="020F0502020204030204" pitchFamily="34" charset="0"/>
              <a:ea typeface="LM Roman 10"/>
              <a:cs typeface="Calibri" panose="020F0502020204030204" pitchFamily="34" charset="0"/>
            </a:endParaRPr>
          </a:p>
          <a:p>
            <a:r>
              <a:rPr lang="en-US" sz="2200" dirty="0">
                <a:effectLst/>
                <a:latin typeface="Calibri" panose="020F0502020204030204" pitchFamily="34" charset="0"/>
                <a:ea typeface="LM Roman 10"/>
                <a:cs typeface="Calibri" panose="020F0502020204030204" pitchFamily="34" charset="0"/>
              </a:rPr>
              <a:t>They </a:t>
            </a:r>
            <a:r>
              <a:rPr lang="en-US" sz="2200" spc="-20" dirty="0">
                <a:effectLst/>
                <a:latin typeface="Calibri" panose="020F0502020204030204" pitchFamily="34" charset="0"/>
                <a:ea typeface="LM Roman 10"/>
                <a:cs typeface="Calibri" panose="020F0502020204030204" pitchFamily="34" charset="0"/>
              </a:rPr>
              <a:t>move </a:t>
            </a:r>
            <a:r>
              <a:rPr lang="en-US" sz="2200" dirty="0">
                <a:effectLst/>
                <a:latin typeface="Calibri" panose="020F0502020204030204" pitchFamily="34" charset="0"/>
                <a:ea typeface="LM Roman 10"/>
                <a:cs typeface="Calibri" panose="020F0502020204030204" pitchFamily="34" charset="0"/>
              </a:rPr>
              <a:t>through channels within the membrane, </a:t>
            </a:r>
            <a:r>
              <a:rPr lang="en-US" sz="2200" b="1" dirty="0">
                <a:effectLst/>
                <a:latin typeface="Calibri" panose="020F0502020204030204" pitchFamily="34" charset="0"/>
                <a:ea typeface="LM Roman 10"/>
                <a:cs typeface="Calibri" panose="020F0502020204030204" pitchFamily="34" charset="0"/>
              </a:rPr>
              <a:t>the sodium and potassium channels. </a:t>
            </a:r>
          </a:p>
          <a:p>
            <a:r>
              <a:rPr lang="en-US" sz="2200" dirty="0">
                <a:effectLst/>
                <a:latin typeface="Calibri" panose="020F0502020204030204" pitchFamily="34" charset="0"/>
                <a:ea typeface="LM Roman 10"/>
                <a:cs typeface="Calibri" panose="020F0502020204030204" pitchFamily="34" charset="0"/>
              </a:rPr>
              <a:t>The opening of these channels changes the concentration</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ions</a:t>
            </a:r>
            <a:r>
              <a:rPr lang="en-US" sz="2200" spc="-10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within</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and</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outside</a:t>
            </a:r>
            <a:r>
              <a:rPr lang="en-US" sz="2200" spc="-10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10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membrane, it also changes the membrane potential.</a:t>
            </a:r>
            <a:endParaRPr lang="en-IN" sz="2200" dirty="0">
              <a:effectLst/>
              <a:latin typeface="Calibri" panose="020F0502020204030204" pitchFamily="34" charset="0"/>
              <a:ea typeface="LM Roman 10"/>
              <a:cs typeface="Calibri" panose="020F0502020204030204" pitchFamily="34" charset="0"/>
            </a:endParaRPr>
          </a:p>
          <a:p>
            <a:r>
              <a:rPr lang="en-US" sz="2200" dirty="0">
                <a:effectLst/>
                <a:latin typeface="Calibri" panose="020F0502020204030204" pitchFamily="34" charset="0"/>
                <a:ea typeface="LM Roman 10"/>
                <a:cs typeface="Calibri" panose="020F0502020204030204" pitchFamily="34" charset="0"/>
              </a:rPr>
              <a:t>These controllable channels are opened as soon</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as</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accumulated</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received</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stimulus exceeds a certain threshold</a:t>
            </a:r>
          </a:p>
          <a:p>
            <a:r>
              <a:rPr lang="en-US" sz="2200" dirty="0">
                <a:effectLst/>
                <a:latin typeface="Calibri" panose="020F0502020204030204" pitchFamily="34" charset="0"/>
                <a:ea typeface="LM Roman 10"/>
                <a:cs typeface="Calibri" panose="020F0502020204030204" pitchFamily="34" charset="0"/>
              </a:rPr>
              <a:t>The</a:t>
            </a:r>
            <a:r>
              <a:rPr lang="en-US" sz="2200" spc="-125"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threshold</a:t>
            </a:r>
            <a:r>
              <a:rPr lang="en-US" sz="2200" b="1" spc="-140" dirty="0">
                <a:effectLst/>
                <a:latin typeface="Calibri" panose="020F0502020204030204" pitchFamily="34" charset="0"/>
                <a:ea typeface="LM Roman 10"/>
                <a:cs typeface="Calibri" panose="020F0502020204030204" pitchFamily="34" charset="0"/>
              </a:rPr>
              <a:t> </a:t>
            </a:r>
            <a:r>
              <a:rPr lang="en-US" sz="2200" b="1" spc="-15" dirty="0">
                <a:effectLst/>
                <a:latin typeface="Calibri" panose="020F0502020204030204" pitchFamily="34" charset="0"/>
                <a:ea typeface="LM Roman 10"/>
                <a:cs typeface="Calibri" panose="020F0502020204030204" pitchFamily="34" charset="0"/>
              </a:rPr>
              <a:t>poten</a:t>
            </a:r>
            <a:r>
              <a:rPr lang="en-US" sz="2200" b="1" spc="15" dirty="0">
                <a:effectLst/>
                <a:latin typeface="Calibri" panose="020F0502020204030204" pitchFamily="34" charset="0"/>
                <a:ea typeface="LM Roman 10"/>
                <a:cs typeface="Calibri" panose="020F0502020204030204" pitchFamily="34" charset="0"/>
              </a:rPr>
              <a:t>tial </a:t>
            </a:r>
            <a:r>
              <a:rPr lang="en-US" sz="2200" dirty="0">
                <a:effectLst/>
                <a:latin typeface="Calibri" panose="020F0502020204030204" pitchFamily="34" charset="0"/>
                <a:ea typeface="LM Roman 10"/>
                <a:cs typeface="Calibri" panose="020F0502020204030204" pitchFamily="34" charset="0"/>
              </a:rPr>
              <a:t>lies at about</a:t>
            </a:r>
            <a:r>
              <a:rPr lang="en-US" sz="2200" spc="70" dirty="0">
                <a:effectLst/>
                <a:latin typeface="Calibri" panose="020F0502020204030204" pitchFamily="34" charset="0"/>
                <a:ea typeface="LM Roman 10"/>
                <a:cs typeface="Calibri" panose="020F0502020204030204" pitchFamily="34" charset="0"/>
              </a:rPr>
              <a:t> </a:t>
            </a:r>
            <a:r>
              <a:rPr lang="en-US" sz="2200" b="1" spc="70" dirty="0">
                <a:effectLst/>
                <a:latin typeface="Calibri" panose="020F0502020204030204" pitchFamily="34" charset="0"/>
                <a:ea typeface="LM Roman 10"/>
                <a:cs typeface="Calibri" panose="020F0502020204030204" pitchFamily="34" charset="0"/>
              </a:rPr>
              <a:t>-</a:t>
            </a:r>
            <a:r>
              <a:rPr lang="en-US" sz="2200" b="1" dirty="0">
                <a:effectLst/>
                <a:latin typeface="Calibri" panose="020F0502020204030204" pitchFamily="34" charset="0"/>
                <a:ea typeface="LM Roman 10"/>
                <a:cs typeface="Calibri" panose="020F0502020204030204" pitchFamily="34" charset="0"/>
              </a:rPr>
              <a:t>55 </a:t>
            </a:r>
            <a:r>
              <a:rPr lang="en-US" sz="2200" b="1" spc="-35" dirty="0">
                <a:effectLst/>
                <a:latin typeface="Calibri" panose="020F0502020204030204" pitchFamily="34" charset="0"/>
                <a:ea typeface="LM Roman 10"/>
                <a:cs typeface="Calibri" panose="020F0502020204030204" pitchFamily="34" charset="0"/>
              </a:rPr>
              <a:t>mV</a:t>
            </a:r>
            <a:r>
              <a:rPr lang="en-US" sz="2200" spc="-35" dirty="0">
                <a:effectLst/>
                <a:latin typeface="Calibri" panose="020F0502020204030204" pitchFamily="34" charset="0"/>
                <a:ea typeface="LM Roman 10"/>
                <a:cs typeface="Calibri" panose="020F0502020204030204" pitchFamily="34" charset="0"/>
              </a:rPr>
              <a:t>. </a:t>
            </a:r>
          </a:p>
          <a:p>
            <a:r>
              <a:rPr lang="en-US" sz="2200" dirty="0">
                <a:effectLst/>
                <a:latin typeface="Calibri" panose="020F0502020204030204" pitchFamily="34" charset="0"/>
                <a:ea typeface="LM Roman 10"/>
                <a:cs typeface="Calibri" panose="020F0502020204030204" pitchFamily="34" charset="0"/>
              </a:rPr>
              <a:t>As soon as the received stimuli reach this </a:t>
            </a:r>
            <a:r>
              <a:rPr lang="en-US" sz="2200" spc="-15" dirty="0">
                <a:effectLst/>
                <a:latin typeface="Calibri" panose="020F0502020204030204" pitchFamily="34" charset="0"/>
                <a:ea typeface="LM Roman 10"/>
                <a:cs typeface="Calibri" panose="020F0502020204030204" pitchFamily="34" charset="0"/>
              </a:rPr>
              <a:t>value, </a:t>
            </a:r>
            <a:r>
              <a:rPr lang="en-US" sz="2200" dirty="0">
                <a:effectLst/>
                <a:latin typeface="Calibri" panose="020F0502020204030204" pitchFamily="34" charset="0"/>
                <a:ea typeface="LM Roman 10"/>
                <a:cs typeface="Calibri" panose="020F0502020204030204" pitchFamily="34" charset="0"/>
              </a:rPr>
              <a:t>the neuron is activated and an electrical signal, </a:t>
            </a:r>
            <a:r>
              <a:rPr lang="en-US" sz="2200" b="1" dirty="0">
                <a:effectLst/>
                <a:latin typeface="Calibri" panose="020F0502020204030204" pitchFamily="34" charset="0"/>
                <a:ea typeface="LM Roman 10"/>
                <a:cs typeface="Calibri" panose="020F0502020204030204" pitchFamily="34" charset="0"/>
              </a:rPr>
              <a:t>an action potential</a:t>
            </a:r>
            <a:r>
              <a:rPr lang="en-US" sz="2200" dirty="0">
                <a:effectLst/>
                <a:latin typeface="Calibri" panose="020F0502020204030204" pitchFamily="34" charset="0"/>
                <a:ea typeface="LM Roman 10"/>
                <a:cs typeface="Calibri" panose="020F0502020204030204" pitchFamily="34" charset="0"/>
              </a:rPr>
              <a:t>, is initiated. </a:t>
            </a:r>
          </a:p>
          <a:p>
            <a:endParaRPr lang="en-IN" dirty="0"/>
          </a:p>
        </p:txBody>
      </p:sp>
    </p:spTree>
    <p:extLst>
      <p:ext uri="{BB962C8B-B14F-4D97-AF65-F5344CB8AC3E}">
        <p14:creationId xmlns:p14="http://schemas.microsoft.com/office/powerpoint/2010/main" val="934322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145F83F1-0626-48A7-A17A-557C91519E70}"/>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79212" y="1371600"/>
            <a:ext cx="8016694" cy="3868055"/>
          </a:xfrm>
        </p:spPr>
      </p:pic>
    </p:spTree>
    <p:extLst>
      <p:ext uri="{BB962C8B-B14F-4D97-AF65-F5344CB8AC3E}">
        <p14:creationId xmlns:p14="http://schemas.microsoft.com/office/powerpoint/2010/main" val="3883070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xmlns="" id="{9D66FB2A-9855-4A4B-87E0-46A8980AFB0A}"/>
              </a:ext>
            </a:extLst>
          </p:cNvPr>
          <p:cNvSpPr>
            <a:spLocks noGrp="1"/>
          </p:cNvSpPr>
          <p:nvPr>
            <p:ph sz="quarter" idx="1"/>
          </p:nvPr>
        </p:nvSpPr>
        <p:spPr>
          <a:xfrm>
            <a:off x="228600" y="304800"/>
            <a:ext cx="8534400" cy="6400800"/>
          </a:xfrm>
        </p:spPr>
        <p:txBody>
          <a:bodyPr>
            <a:normAutofit lnSpcReduction="10000"/>
          </a:bodyPr>
          <a:lstStyle/>
          <a:p>
            <a:endParaRPr lang="en-US" sz="2200" b="1" dirty="0">
              <a:effectLst/>
              <a:latin typeface="Calibri" panose="020F0502020204030204" pitchFamily="34" charset="0"/>
              <a:ea typeface="LM Roman 10"/>
              <a:cs typeface="Calibri" panose="020F0502020204030204" pitchFamily="34" charset="0"/>
            </a:endParaRPr>
          </a:p>
          <a:p>
            <a:r>
              <a:rPr lang="en-US" sz="2200" b="1" dirty="0">
                <a:effectLst/>
                <a:latin typeface="Calibri" panose="020F0502020204030204" pitchFamily="34" charset="0"/>
                <a:ea typeface="LM Roman 10"/>
                <a:cs typeface="Calibri" panose="020F0502020204030204" pitchFamily="34" charset="0"/>
              </a:rPr>
              <a:t>Resting state: </a:t>
            </a:r>
          </a:p>
          <a:p>
            <a:pPr lvl="1"/>
            <a:r>
              <a:rPr lang="en-US" sz="2200" dirty="0">
                <a:effectLst/>
                <a:latin typeface="Calibri" panose="020F0502020204030204" pitchFamily="34" charset="0"/>
                <a:ea typeface="LM Roman 10"/>
                <a:cs typeface="Calibri" panose="020F0502020204030204" pitchFamily="34" charset="0"/>
              </a:rPr>
              <a:t>Only the sodium and potassium</a:t>
            </a:r>
            <a:r>
              <a:rPr lang="en-US" sz="2200" spc="-1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channels are permeable to open. </a:t>
            </a:r>
          </a:p>
          <a:p>
            <a:pPr lvl="1"/>
            <a:r>
              <a:rPr lang="en-US" sz="2200" dirty="0">
                <a:effectLst/>
                <a:latin typeface="Calibri" panose="020F0502020204030204" pitchFamily="34" charset="0"/>
                <a:ea typeface="LM Roman 10"/>
                <a:cs typeface="Calibri" panose="020F0502020204030204" pitchFamily="34" charset="0"/>
              </a:rPr>
              <a:t>The membrane potential is at -70 </a:t>
            </a:r>
            <a:r>
              <a:rPr lang="en-US" sz="2200" spc="-50" dirty="0">
                <a:effectLst/>
                <a:latin typeface="Calibri" panose="020F0502020204030204" pitchFamily="34" charset="0"/>
                <a:ea typeface="LM Roman 10"/>
                <a:cs typeface="Calibri" panose="020F0502020204030204" pitchFamily="34" charset="0"/>
              </a:rPr>
              <a:t>mV </a:t>
            </a:r>
            <a:r>
              <a:rPr lang="en-US" sz="2200" dirty="0">
                <a:effectLst/>
                <a:latin typeface="Calibri" panose="020F0502020204030204" pitchFamily="34" charset="0"/>
                <a:ea typeface="LM Roman 10"/>
                <a:cs typeface="Calibri" panose="020F0502020204030204" pitchFamily="34" charset="0"/>
              </a:rPr>
              <a:t>and actively kept there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the</a:t>
            </a:r>
            <a:r>
              <a:rPr lang="en-US" sz="2200" spc="-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neuron.</a:t>
            </a:r>
          </a:p>
          <a:p>
            <a:r>
              <a:rPr lang="en-US" sz="2200" b="1" dirty="0">
                <a:effectLst/>
                <a:latin typeface="Calibri" panose="020F0502020204030204" pitchFamily="34" charset="0"/>
                <a:ea typeface="LM Roman 10"/>
                <a:cs typeface="Calibri" panose="020F0502020204030204" pitchFamily="34" charset="0"/>
              </a:rPr>
              <a:t>Stimulus up to the threshold: </a:t>
            </a:r>
          </a:p>
          <a:p>
            <a:pPr lvl="1"/>
            <a:r>
              <a:rPr lang="en-US" sz="2200" dirty="0">
                <a:effectLst/>
                <a:latin typeface="Calibri" panose="020F0502020204030204" pitchFamily="34" charset="0"/>
                <a:ea typeface="LM Roman 10"/>
                <a:cs typeface="Calibri" panose="020F0502020204030204" pitchFamily="34" charset="0"/>
              </a:rPr>
              <a:t>A stimulus</a:t>
            </a:r>
            <a:r>
              <a:rPr lang="en-US" sz="2200" b="1"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opens channels so that sodium can pour in. </a:t>
            </a:r>
          </a:p>
          <a:p>
            <a:pPr lvl="1"/>
            <a:r>
              <a:rPr lang="en-US" sz="2200" dirty="0">
                <a:effectLst/>
                <a:latin typeface="Calibri" panose="020F0502020204030204" pitchFamily="34" charset="0"/>
                <a:ea typeface="LM Roman 10"/>
                <a:cs typeface="Calibri" panose="020F0502020204030204" pitchFamily="34" charset="0"/>
              </a:rPr>
              <a:t>The intracellular charge becomes more positive. </a:t>
            </a:r>
          </a:p>
          <a:p>
            <a:pPr lvl="1"/>
            <a:r>
              <a:rPr lang="en-US" sz="2200" dirty="0">
                <a:effectLst/>
                <a:latin typeface="Calibri" panose="020F0502020204030204" pitchFamily="34" charset="0"/>
                <a:ea typeface="LM Roman 10"/>
                <a:cs typeface="Calibri" panose="020F0502020204030204" pitchFamily="34" charset="0"/>
              </a:rPr>
              <a:t>As soon as the membrane potential exceeds the threshold of -55 mV, the action potential is initiated.</a:t>
            </a:r>
            <a:endParaRPr lang="en-US" sz="2200" dirty="0">
              <a:latin typeface="Calibri" panose="020F0502020204030204" pitchFamily="34" charset="0"/>
              <a:ea typeface="LM Roman 10"/>
              <a:cs typeface="Calibri" panose="020F0502020204030204" pitchFamily="34" charset="0"/>
            </a:endParaRPr>
          </a:p>
          <a:p>
            <a:r>
              <a:rPr lang="en-US" sz="2200" b="1" dirty="0">
                <a:effectLst/>
                <a:latin typeface="Calibri" panose="020F0502020204030204" pitchFamily="34" charset="0"/>
                <a:ea typeface="LM Roman 10"/>
                <a:cs typeface="Calibri" panose="020F0502020204030204" pitchFamily="34" charset="0"/>
              </a:rPr>
              <a:t>Depolarization: </a:t>
            </a:r>
          </a:p>
          <a:p>
            <a:pPr lvl="1"/>
            <a:r>
              <a:rPr lang="en-US" sz="2200" dirty="0">
                <a:effectLst/>
                <a:latin typeface="Calibri" panose="020F0502020204030204" pitchFamily="34" charset="0"/>
                <a:ea typeface="LM Roman 10"/>
                <a:cs typeface="Calibri" panose="020F0502020204030204" pitchFamily="34" charset="0"/>
              </a:rPr>
              <a:t>Sodium </a:t>
            </a:r>
            <a:r>
              <a:rPr lang="en-US" sz="2200" spc="-15" dirty="0">
                <a:effectLst/>
                <a:latin typeface="Calibri" panose="020F0502020204030204" pitchFamily="34" charset="0"/>
                <a:ea typeface="LM Roman 10"/>
                <a:cs typeface="Calibri" panose="020F0502020204030204" pitchFamily="34" charset="0"/>
              </a:rPr>
              <a:t>wants </a:t>
            </a:r>
            <a:r>
              <a:rPr lang="en-US" sz="2200" dirty="0">
                <a:effectLst/>
                <a:latin typeface="Calibri" panose="020F0502020204030204" pitchFamily="34" charset="0"/>
                <a:ea typeface="LM Roman 10"/>
                <a:cs typeface="Calibri" panose="020F0502020204030204" pitchFamily="34" charset="0"/>
              </a:rPr>
              <a:t>to pour </a:t>
            </a:r>
            <a:r>
              <a:rPr lang="en-US" sz="2200" spc="-15" dirty="0">
                <a:effectLst/>
                <a:latin typeface="Calibri" panose="020F0502020204030204" pitchFamily="34" charset="0"/>
                <a:ea typeface="LM Roman 10"/>
                <a:cs typeface="Calibri" panose="020F0502020204030204" pitchFamily="34" charset="0"/>
              </a:rPr>
              <a:t>into </a:t>
            </a:r>
            <a:r>
              <a:rPr lang="en-US" sz="2200" dirty="0">
                <a:effectLst/>
                <a:latin typeface="Calibri" panose="020F0502020204030204" pitchFamily="34" charset="0"/>
                <a:ea typeface="LM Roman 10"/>
                <a:cs typeface="Calibri" panose="020F0502020204030204" pitchFamily="34" charset="0"/>
              </a:rPr>
              <a:t>the cell because there is a </a:t>
            </a:r>
            <a:r>
              <a:rPr lang="en-US" sz="2200" spc="-15" dirty="0">
                <a:effectLst/>
                <a:latin typeface="Calibri" panose="020F0502020204030204" pitchFamily="34" charset="0"/>
                <a:ea typeface="LM Roman 10"/>
                <a:cs typeface="Calibri" panose="020F0502020204030204" pitchFamily="34" charset="0"/>
              </a:rPr>
              <a:t>lower </a:t>
            </a:r>
            <a:r>
              <a:rPr lang="en-US" sz="2200" dirty="0">
                <a:effectLst/>
                <a:latin typeface="Calibri" panose="020F0502020204030204" pitchFamily="34" charset="0"/>
                <a:ea typeface="LM Roman 10"/>
                <a:cs typeface="Calibri" panose="020F0502020204030204" pitchFamily="34" charset="0"/>
              </a:rPr>
              <a:t>intracellular than extracellular concentration of sodium. </a:t>
            </a:r>
          </a:p>
          <a:p>
            <a:pPr lvl="1"/>
            <a:r>
              <a:rPr lang="en-US" sz="2200" spc="-15" dirty="0">
                <a:effectLst/>
                <a:latin typeface="Calibri" panose="020F0502020204030204" pitchFamily="34" charset="0"/>
                <a:ea typeface="LM Roman 10"/>
                <a:cs typeface="Calibri" panose="020F0502020204030204" pitchFamily="34" charset="0"/>
              </a:rPr>
              <a:t>T</a:t>
            </a:r>
            <a:r>
              <a:rPr lang="en-US" sz="2200" dirty="0">
                <a:effectLst/>
                <a:latin typeface="Calibri" panose="020F0502020204030204" pitchFamily="34" charset="0"/>
                <a:ea typeface="LM Roman 10"/>
                <a:cs typeface="Calibri" panose="020F0502020204030204" pitchFamily="34" charset="0"/>
              </a:rPr>
              <a:t>he cell is dominated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a negative environment which attracts the posi</a:t>
            </a:r>
            <a:r>
              <a:rPr lang="en-US" sz="2200" spc="-15" dirty="0">
                <a:effectLst/>
                <a:latin typeface="Calibri" panose="020F0502020204030204" pitchFamily="34" charset="0"/>
                <a:ea typeface="LM Roman 10"/>
                <a:cs typeface="Calibri" panose="020F0502020204030204" pitchFamily="34" charset="0"/>
              </a:rPr>
              <a:t>tive </a:t>
            </a:r>
            <a:r>
              <a:rPr lang="en-US" sz="2200" dirty="0">
                <a:effectLst/>
                <a:latin typeface="Calibri" panose="020F0502020204030204" pitchFamily="34" charset="0"/>
                <a:ea typeface="LM Roman 10"/>
                <a:cs typeface="Calibri" panose="020F0502020204030204" pitchFamily="34" charset="0"/>
              </a:rPr>
              <a:t>sodium ions. </a:t>
            </a:r>
          </a:p>
          <a:p>
            <a:pPr lvl="1"/>
            <a:r>
              <a:rPr lang="en-US" sz="2200" dirty="0">
                <a:effectLst/>
                <a:latin typeface="Calibri" panose="020F0502020204030204" pitchFamily="34" charset="0"/>
                <a:ea typeface="LM Roman 10"/>
                <a:cs typeface="Calibri" panose="020F0502020204030204" pitchFamily="34" charset="0"/>
              </a:rPr>
              <a:t>This massive influx of sodium drastically increases the membrane potential up to approx.</a:t>
            </a:r>
            <a:r>
              <a:rPr lang="en-US" sz="2200" spc="3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+40</a:t>
            </a:r>
            <a:r>
              <a:rPr lang="en-US" sz="2200" spc="-40" dirty="0">
                <a:effectLst/>
                <a:latin typeface="Calibri" panose="020F0502020204030204" pitchFamily="34" charset="0"/>
                <a:ea typeface="LM Roman 10"/>
                <a:cs typeface="Calibri" panose="020F0502020204030204" pitchFamily="34" charset="0"/>
              </a:rPr>
              <a:t> </a:t>
            </a:r>
            <a:r>
              <a:rPr lang="en-US" sz="2200" spc="-50" dirty="0">
                <a:effectLst/>
                <a:latin typeface="Calibri" panose="020F0502020204030204" pitchFamily="34" charset="0"/>
                <a:ea typeface="LM Roman 10"/>
                <a:cs typeface="Calibri" panose="020F0502020204030204" pitchFamily="34" charset="0"/>
              </a:rPr>
              <a:t>mV</a:t>
            </a:r>
            <a:r>
              <a:rPr lang="en-US" sz="2200" spc="-13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i.e., the action</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potential.</a:t>
            </a:r>
          </a:p>
          <a:p>
            <a:endParaRPr lang="en-IN" dirty="0"/>
          </a:p>
        </p:txBody>
      </p:sp>
    </p:spTree>
    <p:extLst>
      <p:ext uri="{BB962C8B-B14F-4D97-AF65-F5344CB8AC3E}">
        <p14:creationId xmlns:p14="http://schemas.microsoft.com/office/powerpoint/2010/main" val="1972509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83BB1FBB-3820-439C-8469-85666784278A}"/>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762000" y="609600"/>
            <a:ext cx="7620000" cy="5410200"/>
          </a:xfrm>
        </p:spPr>
      </p:pic>
    </p:spTree>
    <p:extLst>
      <p:ext uri="{BB962C8B-B14F-4D97-AF65-F5344CB8AC3E}">
        <p14:creationId xmlns:p14="http://schemas.microsoft.com/office/powerpoint/2010/main" val="3902762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0A1894C-E5B5-4F20-B358-8B6D46018F9E}"/>
              </a:ext>
            </a:extLst>
          </p:cNvPr>
          <p:cNvSpPr>
            <a:spLocks noGrp="1"/>
          </p:cNvSpPr>
          <p:nvPr>
            <p:ph sz="quarter" idx="1"/>
          </p:nvPr>
        </p:nvSpPr>
        <p:spPr>
          <a:xfrm>
            <a:off x="304800" y="228600"/>
            <a:ext cx="8534400" cy="6324600"/>
          </a:xfrm>
        </p:spPr>
        <p:txBody>
          <a:bodyPr>
            <a:noAutofit/>
          </a:bodyPr>
          <a:lstStyle/>
          <a:p>
            <a:endParaRPr lang="en-US" sz="2200" b="1" dirty="0">
              <a:effectLst/>
              <a:latin typeface="Calibri" panose="020F0502020204030204" pitchFamily="34" charset="0"/>
              <a:ea typeface="LM Roman 10"/>
              <a:cs typeface="Calibri" panose="020F0502020204030204" pitchFamily="34" charset="0"/>
            </a:endParaRPr>
          </a:p>
          <a:p>
            <a:r>
              <a:rPr lang="en-US" sz="2200" b="1" dirty="0">
                <a:effectLst/>
                <a:latin typeface="Calibri" panose="020F0502020204030204" pitchFamily="34" charset="0"/>
                <a:ea typeface="LM Roman 10"/>
                <a:cs typeface="Calibri" panose="020F0502020204030204" pitchFamily="34" charset="0"/>
              </a:rPr>
              <a:t>Repolarization:</a:t>
            </a:r>
          </a:p>
          <a:p>
            <a:pPr lvl="1"/>
            <a:r>
              <a:rPr lang="en-US" sz="2200" dirty="0">
                <a:effectLst/>
                <a:latin typeface="Calibri" panose="020F0502020204030204" pitchFamily="34" charset="0"/>
                <a:ea typeface="LM Roman 10"/>
                <a:cs typeface="Calibri" panose="020F0502020204030204" pitchFamily="34" charset="0"/>
              </a:rPr>
              <a:t>Sodium channels are</a:t>
            </a:r>
            <a:r>
              <a:rPr lang="en-US" sz="2200" spc="-14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closed</a:t>
            </a:r>
            <a:r>
              <a:rPr lang="en-US" sz="2200" spc="-1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and</a:t>
            </a:r>
            <a:r>
              <a:rPr lang="en-US" sz="2200" spc="-1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14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potassium</a:t>
            </a:r>
            <a:r>
              <a:rPr lang="en-US" sz="2200" spc="-1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channels are opened. </a:t>
            </a:r>
          </a:p>
          <a:p>
            <a:pPr lvl="1"/>
            <a:r>
              <a:rPr lang="en-US" sz="2200" dirty="0">
                <a:effectLst/>
                <a:latin typeface="Calibri" panose="020F0502020204030204" pitchFamily="34" charset="0"/>
                <a:ea typeface="LM Roman 10"/>
                <a:cs typeface="Calibri" panose="020F0502020204030204" pitchFamily="34" charset="0"/>
              </a:rPr>
              <a:t>The positively charged ions </a:t>
            </a:r>
            <a:r>
              <a:rPr lang="en-US" sz="2200" spc="-20" dirty="0">
                <a:effectLst/>
                <a:latin typeface="Calibri" panose="020F0502020204030204" pitchFamily="34" charset="0"/>
                <a:ea typeface="LM Roman 10"/>
                <a:cs typeface="Calibri" panose="020F0502020204030204" pitchFamily="34" charset="0"/>
              </a:rPr>
              <a:t>want </a:t>
            </a:r>
            <a:r>
              <a:rPr lang="en-US" sz="2200" dirty="0">
                <a:effectLst/>
                <a:latin typeface="Calibri" panose="020F0502020204030204" pitchFamily="34" charset="0"/>
                <a:ea typeface="LM Roman 10"/>
                <a:cs typeface="Calibri" panose="020F0502020204030204" pitchFamily="34" charset="0"/>
              </a:rPr>
              <a:t>to </a:t>
            </a:r>
            <a:r>
              <a:rPr lang="en-US" sz="2200" spc="-15" dirty="0">
                <a:effectLst/>
                <a:latin typeface="Calibri" panose="020F0502020204030204" pitchFamily="34" charset="0"/>
                <a:ea typeface="LM Roman 10"/>
                <a:cs typeface="Calibri" panose="020F0502020204030204" pitchFamily="34" charset="0"/>
              </a:rPr>
              <a:t>leave </a:t>
            </a:r>
            <a:r>
              <a:rPr lang="en-US" sz="2200" dirty="0">
                <a:effectLst/>
                <a:latin typeface="Calibri" panose="020F0502020204030204" pitchFamily="34" charset="0"/>
                <a:ea typeface="LM Roman 10"/>
                <a:cs typeface="Calibri" panose="020F0502020204030204" pitchFamily="34" charset="0"/>
              </a:rPr>
              <a:t>the positive interior</a:t>
            </a:r>
            <a:r>
              <a:rPr lang="en-US" sz="2200" spc="-15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a:t>
            </a:r>
            <a:r>
              <a:rPr lang="en-US" sz="2200" spc="-14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15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cell.</a:t>
            </a:r>
            <a:endParaRPr lang="en-US" sz="2200" spc="35" dirty="0">
              <a:latin typeface="Calibri" panose="020F0502020204030204" pitchFamily="34" charset="0"/>
              <a:ea typeface="LM Roman 10"/>
              <a:cs typeface="Calibri" panose="020F0502020204030204" pitchFamily="34" charset="0"/>
            </a:endParaRPr>
          </a:p>
          <a:p>
            <a:pPr lvl="1"/>
            <a:r>
              <a:rPr lang="en-US" sz="2200" dirty="0">
                <a:effectLst/>
                <a:latin typeface="Calibri" panose="020F0502020204030204" pitchFamily="34" charset="0"/>
                <a:ea typeface="LM Roman 10"/>
                <a:cs typeface="Calibri" panose="020F0502020204030204" pitchFamily="34" charset="0"/>
              </a:rPr>
              <a:t>The interior of the cell is once again more negatively charged than the exterior.</a:t>
            </a:r>
            <a:endParaRPr lang="en-IN" sz="2200" dirty="0">
              <a:effectLst/>
              <a:latin typeface="Calibri" panose="020F0502020204030204" pitchFamily="34" charset="0"/>
              <a:ea typeface="LM Roman 10"/>
              <a:cs typeface="Calibri" panose="020F0502020204030204" pitchFamily="34" charset="0"/>
            </a:endParaRPr>
          </a:p>
          <a:p>
            <a:r>
              <a:rPr lang="en-US" sz="2200" b="1" dirty="0">
                <a:effectLst/>
                <a:latin typeface="Calibri" panose="020F0502020204030204" pitchFamily="34" charset="0"/>
                <a:ea typeface="LM Roman 10"/>
                <a:cs typeface="Calibri" panose="020F0502020204030204" pitchFamily="34" charset="0"/>
              </a:rPr>
              <a:t>Hyperpolarization: </a:t>
            </a:r>
          </a:p>
          <a:p>
            <a:pPr lvl="1"/>
            <a:r>
              <a:rPr lang="en-US" sz="2200" dirty="0">
                <a:effectLst/>
                <a:latin typeface="Calibri" panose="020F0502020204030204" pitchFamily="34" charset="0"/>
                <a:ea typeface="LM Roman 10"/>
                <a:cs typeface="Calibri" panose="020F0502020204030204" pitchFamily="34" charset="0"/>
              </a:rPr>
              <a:t>Sodium as well as potassium channels are closed again. </a:t>
            </a:r>
          </a:p>
          <a:p>
            <a:pPr lvl="1"/>
            <a:r>
              <a:rPr lang="en-US" sz="2200" spc="-20" dirty="0">
                <a:effectLst/>
                <a:latin typeface="Calibri" panose="020F0502020204030204" pitchFamily="34" charset="0"/>
                <a:ea typeface="LM Roman 10"/>
                <a:cs typeface="Calibri" panose="020F0502020204030204" pitchFamily="34" charset="0"/>
              </a:rPr>
              <a:t>At </a:t>
            </a:r>
            <a:r>
              <a:rPr lang="en-US" sz="2200" dirty="0">
                <a:effectLst/>
                <a:latin typeface="Calibri" panose="020F0502020204030204" pitchFamily="34" charset="0"/>
                <a:ea typeface="LM Roman 10"/>
                <a:cs typeface="Calibri" panose="020F0502020204030204" pitchFamily="34" charset="0"/>
              </a:rPr>
              <a:t>first the membrane potential is slightly more negative than the resting potential. </a:t>
            </a:r>
          </a:p>
          <a:p>
            <a:pPr lvl="1"/>
            <a:r>
              <a:rPr lang="en-US" sz="2200" dirty="0">
                <a:effectLst/>
                <a:latin typeface="Calibri" panose="020F0502020204030204" pitchFamily="34" charset="0"/>
                <a:ea typeface="LM Roman 10"/>
                <a:cs typeface="Calibri" panose="020F0502020204030204" pitchFamily="34" charset="0"/>
              </a:rPr>
              <a:t>This is due to the fact</a:t>
            </a:r>
            <a:r>
              <a:rPr lang="en-US" sz="2200" spc="-1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that</a:t>
            </a:r>
            <a:r>
              <a:rPr lang="en-US" sz="2200" spc="-13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1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potassium</a:t>
            </a:r>
            <a:r>
              <a:rPr lang="en-US" sz="2200" spc="-13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channels</a:t>
            </a:r>
            <a:r>
              <a:rPr lang="en-US" sz="2200" spc="-14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close more </a:t>
            </a:r>
            <a:r>
              <a:rPr lang="en-US" sz="2200" spc="-20" dirty="0">
                <a:effectLst/>
                <a:latin typeface="Calibri" panose="020F0502020204030204" pitchFamily="34" charset="0"/>
                <a:ea typeface="LM Roman 10"/>
                <a:cs typeface="Calibri" panose="020F0502020204030204" pitchFamily="34" charset="0"/>
              </a:rPr>
              <a:t>slowly.</a:t>
            </a:r>
          </a:p>
          <a:p>
            <a:pPr lvl="1"/>
            <a:r>
              <a:rPr lang="en-US" sz="2200" dirty="0">
                <a:effectLst/>
                <a:latin typeface="Calibri" panose="020F0502020204030204" pitchFamily="34" charset="0"/>
                <a:ea typeface="LM Roman 10"/>
                <a:cs typeface="Calibri" panose="020F0502020204030204" pitchFamily="34" charset="0"/>
              </a:rPr>
              <a:t>Positively charged</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potassium</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effuses</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because</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 its </a:t>
            </a:r>
            <a:r>
              <a:rPr lang="en-US" sz="2200" spc="-15" dirty="0">
                <a:effectLst/>
                <a:latin typeface="Calibri" panose="020F0502020204030204" pitchFamily="34" charset="0"/>
                <a:ea typeface="LM Roman 10"/>
                <a:cs typeface="Calibri" panose="020F0502020204030204" pitchFamily="34" charset="0"/>
              </a:rPr>
              <a:t>lower </a:t>
            </a:r>
            <a:r>
              <a:rPr lang="en-US" sz="2200" dirty="0">
                <a:effectLst/>
                <a:latin typeface="Calibri" panose="020F0502020204030204" pitchFamily="34" charset="0"/>
                <a:ea typeface="LM Roman 10"/>
                <a:cs typeface="Calibri" panose="020F0502020204030204" pitchFamily="34" charset="0"/>
              </a:rPr>
              <a:t>extracellular concentration. </a:t>
            </a:r>
          </a:p>
        </p:txBody>
      </p:sp>
    </p:spTree>
    <p:extLst>
      <p:ext uri="{BB962C8B-B14F-4D97-AF65-F5344CB8AC3E}">
        <p14:creationId xmlns:p14="http://schemas.microsoft.com/office/powerpoint/2010/main" val="4185219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765D7FA-EEFB-43F4-9E8A-343191EC96E7}"/>
              </a:ext>
            </a:extLst>
          </p:cNvPr>
          <p:cNvSpPr>
            <a:spLocks noGrp="1"/>
          </p:cNvSpPr>
          <p:nvPr>
            <p:ph sz="quarter" idx="1"/>
          </p:nvPr>
        </p:nvSpPr>
        <p:spPr>
          <a:xfrm>
            <a:off x="381000" y="457200"/>
            <a:ext cx="8305800" cy="5867400"/>
          </a:xfrm>
        </p:spPr>
        <p:txBody>
          <a:bodyPr/>
          <a:lstStyle/>
          <a:p>
            <a:pPr lvl="1"/>
            <a:endParaRPr lang="en-US" sz="2200" b="0" i="0" dirty="0">
              <a:effectLst/>
              <a:latin typeface="Calibri" panose="020F0502020204030204" pitchFamily="34" charset="0"/>
              <a:cs typeface="Calibri" panose="020F0502020204030204" pitchFamily="34" charset="0"/>
            </a:endParaRPr>
          </a:p>
          <a:p>
            <a:pPr lvl="1"/>
            <a:r>
              <a:rPr lang="en-US" sz="2200" b="0" i="0" dirty="0">
                <a:effectLst/>
                <a:latin typeface="Calibri" panose="020F0502020204030204" pitchFamily="34" charset="0"/>
                <a:cs typeface="Calibri" panose="020F0502020204030204" pitchFamily="34" charset="0"/>
              </a:rPr>
              <a:t>After an Action Potential, the Na</a:t>
            </a:r>
            <a:r>
              <a:rPr lang="en-US" sz="2200" b="0" i="0" baseline="30000" dirty="0">
                <a:effectLst/>
                <a:latin typeface="Calibri" panose="020F0502020204030204" pitchFamily="34" charset="0"/>
                <a:cs typeface="Calibri" panose="020F0502020204030204" pitchFamily="34" charset="0"/>
              </a:rPr>
              <a:t>+</a:t>
            </a:r>
            <a:r>
              <a:rPr lang="en-US" sz="2200" b="0" i="0" dirty="0">
                <a:effectLst/>
                <a:latin typeface="Calibri" panose="020F0502020204030204" pitchFamily="34" charset="0"/>
                <a:cs typeface="Calibri" panose="020F0502020204030204" pitchFamily="34" charset="0"/>
              </a:rPr>
              <a:t>/K</a:t>
            </a:r>
            <a:r>
              <a:rPr lang="en-US" sz="2200" b="0" i="0" baseline="30000" dirty="0">
                <a:effectLst/>
                <a:latin typeface="Calibri" panose="020F0502020204030204" pitchFamily="34" charset="0"/>
                <a:cs typeface="Calibri" panose="020F0502020204030204" pitchFamily="34" charset="0"/>
              </a:rPr>
              <a:t>+</a:t>
            </a:r>
            <a:r>
              <a:rPr lang="en-US" sz="2200" b="0" i="0" dirty="0">
                <a:effectLst/>
                <a:latin typeface="Calibri" panose="020F0502020204030204" pitchFamily="34" charset="0"/>
                <a:cs typeface="Calibri" panose="020F0502020204030204" pitchFamily="34" charset="0"/>
              </a:rPr>
              <a:t> pump resets the arrangement of Na</a:t>
            </a:r>
            <a:r>
              <a:rPr lang="en-US" sz="2200" b="0" i="0" baseline="30000" dirty="0">
                <a:effectLst/>
                <a:latin typeface="Calibri" panose="020F0502020204030204" pitchFamily="34" charset="0"/>
                <a:cs typeface="Calibri" panose="020F0502020204030204" pitchFamily="34" charset="0"/>
              </a:rPr>
              <a:t>+</a:t>
            </a:r>
            <a:r>
              <a:rPr lang="en-US" sz="2200" b="0" i="0" dirty="0">
                <a:effectLst/>
                <a:latin typeface="Calibri" panose="020F0502020204030204" pitchFamily="34" charset="0"/>
                <a:cs typeface="Calibri" panose="020F0502020204030204" pitchFamily="34" charset="0"/>
              </a:rPr>
              <a:t> and K</a:t>
            </a:r>
            <a:r>
              <a:rPr lang="en-US" sz="2200" b="0" i="0" baseline="30000" dirty="0">
                <a:effectLst/>
                <a:latin typeface="Calibri" panose="020F0502020204030204" pitchFamily="34" charset="0"/>
                <a:cs typeface="Calibri" panose="020F0502020204030204" pitchFamily="34" charset="0"/>
              </a:rPr>
              <a:t>+</a:t>
            </a:r>
            <a:r>
              <a:rPr lang="en-US" sz="2200" b="0" i="0" dirty="0">
                <a:effectLst/>
                <a:latin typeface="Calibri" panose="020F0502020204030204" pitchFamily="34" charset="0"/>
                <a:cs typeface="Calibri" panose="020F0502020204030204" pitchFamily="34" charset="0"/>
              </a:rPr>
              <a:t> ions back to their original positions.</a:t>
            </a:r>
          </a:p>
          <a:p>
            <a:pPr lvl="1"/>
            <a:r>
              <a:rPr lang="en-US" sz="2200" b="0" i="0" dirty="0">
                <a:effectLst/>
                <a:latin typeface="Calibri" panose="020F0502020204030204" pitchFamily="34" charset="0"/>
                <a:cs typeface="Calibri" panose="020F0502020204030204" pitchFamily="34" charset="0"/>
              </a:rPr>
              <a:t>The neuron is then ready to relay another AP when it is called upon to do so.  </a:t>
            </a:r>
          </a:p>
          <a:p>
            <a:pPr lvl="1"/>
            <a:r>
              <a:rPr lang="en-US" sz="2200" b="0" i="0" dirty="0">
                <a:effectLst/>
                <a:latin typeface="Calibri" panose="020F0502020204030204" pitchFamily="34" charset="0"/>
                <a:cs typeface="Calibri" panose="020F0502020204030204" pitchFamily="34" charset="0"/>
              </a:rPr>
              <a:t>ATP and ADP are energy-carrying molecule found in the cells of all living things.  </a:t>
            </a:r>
          </a:p>
          <a:p>
            <a:pPr lvl="1"/>
            <a:r>
              <a:rPr lang="en-US" sz="2200" i="0" dirty="0">
                <a:effectLst/>
                <a:latin typeface="Calibri" panose="020F0502020204030204" pitchFamily="34" charset="0"/>
                <a:cs typeface="Calibri" panose="020F0502020204030204" pitchFamily="34" charset="0"/>
              </a:rPr>
              <a:t>Pump binds three sodium – Adenosine Triphosphate </a:t>
            </a:r>
            <a:r>
              <a:rPr lang="en-IN" sz="2200" i="0" strike="noStrike" dirty="0">
                <a:effectLst/>
                <a:latin typeface="Calibri" panose="020F0502020204030204" pitchFamily="34" charset="0"/>
                <a:cs typeface="Calibri" panose="020F0502020204030204" pitchFamily="34" charset="0"/>
              </a:rPr>
              <a:t>and two potassium - </a:t>
            </a:r>
            <a:r>
              <a:rPr lang="en-US" sz="2200" i="0" dirty="0">
                <a:effectLst/>
                <a:latin typeface="Calibri" panose="020F0502020204030204" pitchFamily="34" charset="0"/>
                <a:cs typeface="Calibri" panose="020F0502020204030204" pitchFamily="34" charset="0"/>
              </a:rPr>
              <a:t>Adenosine Diphosphate.</a:t>
            </a:r>
            <a:endParaRPr lang="en-US" sz="2200" dirty="0">
              <a:effectLst/>
              <a:latin typeface="Calibri" panose="020F0502020204030204" pitchFamily="34" charset="0"/>
              <a:ea typeface="LM Roman 10"/>
              <a:cs typeface="Calibri" panose="020F0502020204030204" pitchFamily="34" charset="0"/>
            </a:endParaRPr>
          </a:p>
          <a:p>
            <a:pPr lvl="1"/>
            <a:r>
              <a:rPr lang="en-US" sz="2200" dirty="0">
                <a:effectLst/>
                <a:latin typeface="Calibri" panose="020F0502020204030204" pitchFamily="34" charset="0"/>
                <a:ea typeface="LM Roman 10"/>
                <a:cs typeface="Calibri" panose="020F0502020204030204" pitchFamily="34" charset="0"/>
              </a:rPr>
              <a:t>After a </a:t>
            </a:r>
            <a:r>
              <a:rPr lang="en-US" sz="2200" b="1" spc="-15" dirty="0">
                <a:effectLst/>
                <a:latin typeface="Calibri" panose="020F0502020204030204" pitchFamily="34" charset="0"/>
                <a:ea typeface="LM Roman 10"/>
                <a:cs typeface="Calibri" panose="020F0502020204030204" pitchFamily="34" charset="0"/>
              </a:rPr>
              <a:t>refractory </a:t>
            </a:r>
            <a:r>
              <a:rPr lang="en-US" sz="2200" b="1" spc="-25" dirty="0">
                <a:effectLst/>
                <a:latin typeface="Calibri" panose="020F0502020204030204" pitchFamily="34" charset="0"/>
                <a:ea typeface="LM Roman 10"/>
                <a:cs typeface="Calibri" panose="020F0502020204030204" pitchFamily="34" charset="0"/>
              </a:rPr>
              <a:t>period </a:t>
            </a:r>
            <a:r>
              <a:rPr lang="en-US" sz="2200" dirty="0">
                <a:effectLst/>
                <a:latin typeface="Calibri" panose="020F0502020204030204" pitchFamily="34" charset="0"/>
                <a:ea typeface="LM Roman 10"/>
                <a:cs typeface="Calibri" panose="020F0502020204030204" pitchFamily="34" charset="0"/>
              </a:rPr>
              <a:t>of 1 - 2ms the resting state is reestablished so</a:t>
            </a:r>
            <a:r>
              <a:rPr lang="en-US" sz="2200" spc="-7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that</a:t>
            </a:r>
            <a:r>
              <a:rPr lang="en-US" sz="2200" spc="-7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7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neuron</a:t>
            </a:r>
            <a:r>
              <a:rPr lang="en-US" sz="2200" spc="-7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can</a:t>
            </a:r>
            <a:r>
              <a:rPr lang="en-US" sz="2200" spc="-7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react</a:t>
            </a:r>
            <a:r>
              <a:rPr lang="en-US" sz="2200" spc="-7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to</a:t>
            </a:r>
            <a:r>
              <a:rPr lang="en-US" sz="2200" spc="-7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newly applied stimuli with an action potential. </a:t>
            </a:r>
          </a:p>
          <a:p>
            <a:r>
              <a:rPr lang="en-US" sz="2200" dirty="0">
                <a:effectLst/>
                <a:latin typeface="Calibri" panose="020F0502020204030204" pitchFamily="34" charset="0"/>
                <a:ea typeface="LM Roman 10"/>
                <a:cs typeface="Calibri" panose="020F0502020204030204" pitchFamily="34" charset="0"/>
              </a:rPr>
              <a:t>Then</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resulting</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pulse</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is</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transmitted</a:t>
            </a:r>
            <a:r>
              <a:rPr lang="en-US" sz="2200" spc="-85" dirty="0">
                <a:effectLst/>
                <a:latin typeface="Calibri" panose="020F0502020204030204" pitchFamily="34" charset="0"/>
                <a:ea typeface="LM Roman 10"/>
                <a:cs typeface="Calibri" panose="020F0502020204030204" pitchFamily="34" charset="0"/>
              </a:rPr>
              <a:t> </a:t>
            </a:r>
            <a:r>
              <a:rPr lang="en-US" sz="2200" spc="-15"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the</a:t>
            </a:r>
            <a:r>
              <a:rPr lang="en-US" sz="2200" spc="-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axon.</a:t>
            </a:r>
            <a:endParaRPr lang="en-IN" sz="22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606886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686800" cy="6248400"/>
          </a:xfrm>
        </p:spPr>
        <p:txBody>
          <a:bodyPr>
            <a:normAutofit/>
          </a:bodyPr>
          <a:lstStyle/>
          <a:p>
            <a:pPr>
              <a:buNone/>
            </a:pPr>
            <a:endParaRPr lang="en-US" dirty="0"/>
          </a:p>
          <a:p>
            <a:pPr algn="ctr">
              <a:buNone/>
            </a:pPr>
            <a:r>
              <a:rPr lang="en-US" sz="2400" b="1" dirty="0">
                <a:latin typeface="Calibri" pitchFamily="34" charset="0"/>
              </a:rPr>
              <a:t>Machine Learning (ML)</a:t>
            </a:r>
          </a:p>
          <a:p>
            <a:pPr>
              <a:buNone/>
            </a:pPr>
            <a:endParaRPr lang="en-US" b="1" dirty="0">
              <a:latin typeface="Calibri" pitchFamily="34" charset="0"/>
            </a:endParaRPr>
          </a:p>
          <a:p>
            <a:r>
              <a:rPr lang="en-US" sz="2200" dirty="0">
                <a:latin typeface="Calibri" pitchFamily="34" charset="0"/>
              </a:rPr>
              <a:t>It is naturally a subset of AI. </a:t>
            </a:r>
          </a:p>
          <a:p>
            <a:r>
              <a:rPr lang="en-US" sz="2200" dirty="0">
                <a:latin typeface="Calibri" pitchFamily="34" charset="0"/>
              </a:rPr>
              <a:t>It uses statistical learning algorithms or methods to build systems that have the ability to automatically learn and improve from experiences without being explicitly programmed.</a:t>
            </a:r>
          </a:p>
          <a:p>
            <a:r>
              <a:rPr lang="en-US" sz="2200" dirty="0">
                <a:latin typeface="Calibri" pitchFamily="34" charset="0"/>
              </a:rPr>
              <a:t>It allows a system to learn to recognize patterns on its own and make predictions.</a:t>
            </a:r>
          </a:p>
          <a:p>
            <a:r>
              <a:rPr lang="en-US" sz="2200" dirty="0">
                <a:latin typeface="Calibri" pitchFamily="34" charset="0"/>
              </a:rPr>
              <a:t>ML Applications - </a:t>
            </a:r>
          </a:p>
          <a:p>
            <a:pPr lvl="1"/>
            <a:r>
              <a:rPr lang="en-US" sz="2200" dirty="0">
                <a:latin typeface="Calibri" pitchFamily="34" charset="0"/>
              </a:rPr>
              <a:t>Netflix .</a:t>
            </a:r>
          </a:p>
          <a:p>
            <a:pPr lvl="1"/>
            <a:r>
              <a:rPr lang="en-US" sz="2200" dirty="0" err="1">
                <a:latin typeface="Calibri" pitchFamily="34" charset="0"/>
              </a:rPr>
              <a:t>Youtube</a:t>
            </a:r>
            <a:r>
              <a:rPr lang="en-US" sz="2200" dirty="0">
                <a:latin typeface="Calibri" pitchFamily="34" charset="0"/>
              </a:rPr>
              <a:t>.</a:t>
            </a:r>
          </a:p>
          <a:p>
            <a:pPr lvl="1"/>
            <a:r>
              <a:rPr lang="en-US" sz="2200" dirty="0">
                <a:latin typeface="Calibri" pitchFamily="34" charset="0"/>
              </a:rPr>
              <a:t>Spotify.</a:t>
            </a:r>
          </a:p>
          <a:p>
            <a:pPr lvl="1"/>
            <a:r>
              <a:rPr lang="en-US" sz="2200" dirty="0">
                <a:latin typeface="Calibri" pitchFamily="34" charset="0"/>
              </a:rPr>
              <a:t>Search engines like google and yahoo.</a:t>
            </a:r>
            <a:endParaRPr lang="en-IN" sz="2200" dirty="0">
              <a:latin typeface="Calibri"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5736DED0-2660-4D2A-A78E-FFA07D222D0E}"/>
              </a:ext>
            </a:extLst>
          </p:cNvPr>
          <p:cNvPicPr>
            <a:picLocks noGrp="1" noChangeAspect="1"/>
          </p:cNvPicPr>
          <p:nvPr>
            <p:ph sz="quarter" idx="1"/>
          </p:nvPr>
        </p:nvPicPr>
        <p:blipFill>
          <a:blip r:embed="rId2"/>
          <a:stretch>
            <a:fillRect/>
          </a:stretch>
        </p:blipFill>
        <p:spPr>
          <a:xfrm>
            <a:off x="838200" y="737255"/>
            <a:ext cx="6858000" cy="5149196"/>
          </a:xfrm>
          <a:prstGeom prst="rect">
            <a:avLst/>
          </a:prstGeom>
        </p:spPr>
      </p:pic>
    </p:spTree>
    <p:extLst>
      <p:ext uri="{BB962C8B-B14F-4D97-AF65-F5344CB8AC3E}">
        <p14:creationId xmlns:p14="http://schemas.microsoft.com/office/powerpoint/2010/main" val="938446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8E06C49-001C-41C8-8C70-68572AAA42D6}"/>
              </a:ext>
            </a:extLst>
          </p:cNvPr>
          <p:cNvSpPr>
            <a:spLocks noGrp="1"/>
          </p:cNvSpPr>
          <p:nvPr>
            <p:ph sz="quarter" idx="1"/>
          </p:nvPr>
        </p:nvSpPr>
        <p:spPr>
          <a:xfrm>
            <a:off x="381000" y="381000"/>
            <a:ext cx="8305800" cy="5638800"/>
          </a:xfrm>
        </p:spPr>
        <p:txBody>
          <a:bodyPr>
            <a:normAutofit/>
          </a:bodyPr>
          <a:lstStyle/>
          <a:p>
            <a:endParaRPr lang="en-US" sz="2200" dirty="0">
              <a:effectLst/>
              <a:latin typeface="Calibri" panose="020F0502020204030204" pitchFamily="34" charset="0"/>
              <a:ea typeface="LM Roman 10"/>
              <a:cs typeface="Calibri" panose="020F0502020204030204" pitchFamily="34" charset="0"/>
            </a:endParaRPr>
          </a:p>
          <a:p>
            <a:r>
              <a:rPr lang="en-US" sz="2200" dirty="0">
                <a:effectLst/>
                <a:latin typeface="Calibri" panose="020F0502020204030204" pitchFamily="34" charset="0"/>
                <a:ea typeface="LM Roman 10"/>
                <a:cs typeface="Calibri" panose="020F0502020204030204" pitchFamily="34" charset="0"/>
              </a:rPr>
              <a:t>The</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axon is a long, slender extension of the soma.</a:t>
            </a:r>
          </a:p>
          <a:p>
            <a:r>
              <a:rPr lang="en-US" sz="2200" dirty="0">
                <a:effectLst/>
                <a:latin typeface="Calibri" panose="020F0502020204030204" pitchFamily="34" charset="0"/>
                <a:ea typeface="LM Roman 10"/>
                <a:cs typeface="Calibri" panose="020F0502020204030204" pitchFamily="34" charset="0"/>
              </a:rPr>
              <a:t>It is coated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a </a:t>
            </a:r>
            <a:r>
              <a:rPr lang="en-US" sz="2200" b="1" dirty="0">
                <a:effectLst/>
                <a:latin typeface="Calibri" panose="020F0502020204030204" pitchFamily="34" charset="0"/>
                <a:ea typeface="LM Roman 10"/>
                <a:cs typeface="Calibri" panose="020F0502020204030204" pitchFamily="34" charset="0"/>
              </a:rPr>
              <a:t>myelin</a:t>
            </a:r>
            <a:r>
              <a:rPr lang="en-US" sz="2200" b="1" spc="-135" dirty="0">
                <a:effectLst/>
                <a:latin typeface="Calibri" panose="020F0502020204030204" pitchFamily="34" charset="0"/>
                <a:ea typeface="LM Roman 10"/>
                <a:cs typeface="Calibri" panose="020F0502020204030204" pitchFamily="34" charset="0"/>
              </a:rPr>
              <a:t> </a:t>
            </a:r>
            <a:r>
              <a:rPr lang="en-US" sz="2200" b="1" spc="-15" dirty="0">
                <a:effectLst/>
                <a:latin typeface="Calibri" panose="020F0502020204030204" pitchFamily="34" charset="0"/>
                <a:ea typeface="LM Roman 10"/>
                <a:cs typeface="Calibri" panose="020F0502020204030204" pitchFamily="34" charset="0"/>
              </a:rPr>
              <a:t>sheath</a:t>
            </a:r>
            <a:r>
              <a:rPr lang="en-US" sz="2200" b="1" spc="-15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that</a:t>
            </a:r>
            <a:r>
              <a:rPr lang="en-US" sz="2200" spc="-12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consists</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a:t>
            </a:r>
            <a:r>
              <a:rPr lang="en-US" sz="2200" spc="-125"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Schwann cells </a:t>
            </a:r>
            <a:r>
              <a:rPr lang="en-US" sz="2200" dirty="0">
                <a:effectLst/>
                <a:latin typeface="Calibri" panose="020F0502020204030204" pitchFamily="34" charset="0"/>
                <a:ea typeface="LM Roman 10"/>
                <a:cs typeface="Calibri" panose="020F0502020204030204" pitchFamily="34" charset="0"/>
              </a:rPr>
              <a:t>(in the PNS) or </a:t>
            </a:r>
            <a:r>
              <a:rPr lang="en-US" sz="2200" b="1" spc="-15" dirty="0">
                <a:effectLst/>
                <a:latin typeface="Calibri" panose="020F0502020204030204" pitchFamily="34" charset="0"/>
                <a:ea typeface="LM Roman 10"/>
                <a:cs typeface="Calibri" panose="020F0502020204030204" pitchFamily="34" charset="0"/>
              </a:rPr>
              <a:t>Oligodendrocytes </a:t>
            </a:r>
            <a:r>
              <a:rPr lang="en-US" sz="2200" dirty="0">
                <a:effectLst/>
                <a:latin typeface="Calibri" panose="020F0502020204030204" pitchFamily="34" charset="0"/>
                <a:ea typeface="LM Roman 10"/>
                <a:cs typeface="Calibri" panose="020F0502020204030204" pitchFamily="34" charset="0"/>
              </a:rPr>
              <a:t>(in the CNS).</a:t>
            </a:r>
          </a:p>
          <a:p>
            <a:r>
              <a:rPr lang="en-US" sz="2200" spc="-20" dirty="0">
                <a:effectLst/>
                <a:latin typeface="Calibri" panose="020F0502020204030204" pitchFamily="34" charset="0"/>
                <a:ea typeface="LM Roman 10"/>
                <a:cs typeface="Calibri" panose="020F0502020204030204" pitchFamily="34" charset="0"/>
              </a:rPr>
              <a:t>At </a:t>
            </a:r>
            <a:r>
              <a:rPr lang="en-US" sz="2200" dirty="0">
                <a:effectLst/>
                <a:latin typeface="Calibri" panose="020F0502020204030204" pitchFamily="34" charset="0"/>
                <a:ea typeface="LM Roman 10"/>
                <a:cs typeface="Calibri" panose="020F0502020204030204" pitchFamily="34" charset="0"/>
              </a:rPr>
              <a:t>a</a:t>
            </a:r>
            <a:r>
              <a:rPr lang="en-US" sz="2200" spc="-23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distance of 0.1 to 2mm there are gaps between these cells, called </a:t>
            </a:r>
            <a:r>
              <a:rPr lang="en-US" sz="2200" b="1" spc="-15" dirty="0">
                <a:effectLst/>
                <a:latin typeface="Calibri" panose="020F0502020204030204" pitchFamily="34" charset="0"/>
                <a:ea typeface="LM Roman 10"/>
                <a:cs typeface="Calibri" panose="020F0502020204030204" pitchFamily="34" charset="0"/>
              </a:rPr>
              <a:t>Nodes </a:t>
            </a:r>
            <a:r>
              <a:rPr lang="en-US" sz="2200" b="1" dirty="0">
                <a:effectLst/>
                <a:latin typeface="Calibri" panose="020F0502020204030204" pitchFamily="34" charset="0"/>
                <a:ea typeface="LM Roman 10"/>
                <a:cs typeface="Calibri" panose="020F0502020204030204" pitchFamily="34" charset="0"/>
              </a:rPr>
              <a:t>of </a:t>
            </a:r>
            <a:r>
              <a:rPr lang="en-US" sz="2200" b="1" spc="-20" dirty="0">
                <a:effectLst/>
                <a:latin typeface="Calibri" panose="020F0502020204030204" pitchFamily="34" charset="0"/>
                <a:ea typeface="LM Roman 10"/>
                <a:cs typeface="Calibri" panose="020F0502020204030204" pitchFamily="34" charset="0"/>
              </a:rPr>
              <a:t>Ran</a:t>
            </a:r>
            <a:r>
              <a:rPr lang="en-US" sz="2200" b="1" dirty="0">
                <a:effectLst/>
                <a:latin typeface="Calibri" panose="020F0502020204030204" pitchFamily="34" charset="0"/>
                <a:ea typeface="LM Roman 10"/>
                <a:cs typeface="Calibri" panose="020F0502020204030204" pitchFamily="34" charset="0"/>
              </a:rPr>
              <a:t>vier</a:t>
            </a:r>
            <a:r>
              <a:rPr lang="en-US" sz="2200" dirty="0">
                <a:effectLst/>
                <a:latin typeface="Calibri" panose="020F0502020204030204" pitchFamily="34" charset="0"/>
                <a:ea typeface="LM Roman 10"/>
                <a:cs typeface="Calibri" panose="020F0502020204030204" pitchFamily="34" charset="0"/>
              </a:rPr>
              <a:t>. </a:t>
            </a:r>
          </a:p>
          <a:p>
            <a:r>
              <a:rPr lang="en-US" sz="2200" dirty="0">
                <a:effectLst/>
                <a:latin typeface="Calibri" panose="020F0502020204030204" pitchFamily="34" charset="0"/>
                <a:ea typeface="LM Roman 10"/>
                <a:cs typeface="Calibri" panose="020F0502020204030204" pitchFamily="34" charset="0"/>
              </a:rPr>
              <a:t>The said gaps are less insulated nodes.</a:t>
            </a:r>
          </a:p>
          <a:p>
            <a:r>
              <a:rPr lang="en-US" sz="2200" dirty="0">
                <a:effectLst/>
                <a:latin typeface="Calibri" panose="020F0502020204030204" pitchFamily="34" charset="0"/>
                <a:ea typeface="LM Roman 10"/>
                <a:cs typeface="Calibri" panose="020F0502020204030204" pitchFamily="34" charset="0"/>
              </a:rPr>
              <a:t>Axon is used to transmit the action potential across long distances.</a:t>
            </a:r>
            <a:endParaRPr lang="en-IN" sz="2200" dirty="0">
              <a:effectLst/>
              <a:latin typeface="Calibri" panose="020F0502020204030204" pitchFamily="34" charset="0"/>
              <a:ea typeface="LM Sans 10"/>
              <a:cs typeface="Calibri" panose="020F0502020204030204" pitchFamily="34" charset="0"/>
            </a:endParaRPr>
          </a:p>
          <a:p>
            <a:r>
              <a:rPr lang="en-US" sz="2200" dirty="0">
                <a:effectLst/>
                <a:latin typeface="Calibri" panose="020F0502020204030204" pitchFamily="34" charset="0"/>
                <a:ea typeface="LM Roman 10"/>
                <a:cs typeface="Calibri" panose="020F0502020204030204" pitchFamily="34" charset="0"/>
              </a:rPr>
              <a:t>The action potential is transferred as jumps from node to node.</a:t>
            </a:r>
          </a:p>
          <a:p>
            <a:r>
              <a:rPr lang="en-US" sz="2200" dirty="0">
                <a:effectLst/>
                <a:latin typeface="Calibri" panose="020F0502020204030204" pitchFamily="34" charset="0"/>
                <a:ea typeface="LM Roman 10"/>
                <a:cs typeface="Calibri" panose="020F0502020204030204" pitchFamily="34" charset="0"/>
              </a:rPr>
              <a:t>One</a:t>
            </a:r>
            <a:r>
              <a:rPr lang="en-US" sz="2200" spc="-1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action</a:t>
            </a:r>
            <a:r>
              <a:rPr lang="en-US" sz="2200" spc="-15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potential</a:t>
            </a:r>
            <a:r>
              <a:rPr lang="en-US" sz="2200" spc="-15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initiates</a:t>
            </a:r>
            <a:r>
              <a:rPr lang="en-US" sz="2200" spc="-1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 next one. </a:t>
            </a:r>
          </a:p>
          <a:p>
            <a:r>
              <a:rPr lang="en-US" sz="2200" dirty="0">
                <a:effectLst/>
                <a:latin typeface="Calibri" panose="020F0502020204030204" pitchFamily="34" charset="0"/>
                <a:ea typeface="LM Roman 10"/>
                <a:cs typeface="Calibri" panose="020F0502020204030204" pitchFamily="34" charset="0"/>
              </a:rPr>
              <a:t>The pulse "jumping" from node to node is responsible for the name of this pulse conductor: </a:t>
            </a:r>
            <a:r>
              <a:rPr lang="en-US" sz="2200" b="1" dirty="0">
                <a:effectLst/>
                <a:latin typeface="Calibri" panose="020F0502020204030204" pitchFamily="34" charset="0"/>
                <a:ea typeface="LM Roman 10"/>
                <a:cs typeface="Calibri" panose="020F0502020204030204" pitchFamily="34" charset="0"/>
              </a:rPr>
              <a:t>Saltatory</a:t>
            </a:r>
            <a:r>
              <a:rPr lang="en-US" sz="2200" b="1" spc="80"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conductor</a:t>
            </a:r>
            <a:r>
              <a:rPr lang="en-US" sz="2200" dirty="0">
                <a:effectLst/>
                <a:latin typeface="Calibri" panose="020F0502020204030204" pitchFamily="34" charset="0"/>
                <a:ea typeface="LM Roman 10"/>
                <a:cs typeface="Calibri" panose="020F0502020204030204" pitchFamily="34" charset="0"/>
              </a:rPr>
              <a:t>. </a:t>
            </a:r>
          </a:p>
          <a:p>
            <a:r>
              <a:rPr lang="en-US" sz="2200" spc="-20" dirty="0">
                <a:effectLst/>
                <a:latin typeface="Calibri" panose="020F0502020204030204" pitchFamily="34" charset="0"/>
                <a:ea typeface="LM Roman 10"/>
                <a:cs typeface="Calibri" panose="020F0502020204030204" pitchFamily="34" charset="0"/>
              </a:rPr>
              <a:t>T</a:t>
            </a:r>
            <a:r>
              <a:rPr lang="en-US" sz="2200" dirty="0">
                <a:effectLst/>
                <a:latin typeface="Calibri" panose="020F0502020204030204" pitchFamily="34" charset="0"/>
                <a:ea typeface="LM Roman 10"/>
                <a:cs typeface="Calibri" panose="020F0502020204030204" pitchFamily="34" charset="0"/>
              </a:rPr>
              <a:t>he pulse will </a:t>
            </a:r>
            <a:r>
              <a:rPr lang="en-US" sz="2200" spc="-20" dirty="0">
                <a:effectLst/>
                <a:latin typeface="Calibri" panose="020F0502020204030204" pitchFamily="34" charset="0"/>
                <a:ea typeface="LM Roman 10"/>
                <a:cs typeface="Calibri" panose="020F0502020204030204" pitchFamily="34" charset="0"/>
              </a:rPr>
              <a:t>move </a:t>
            </a:r>
            <a:r>
              <a:rPr lang="en-US" sz="2200" dirty="0">
                <a:effectLst/>
                <a:latin typeface="Calibri" panose="020F0502020204030204" pitchFamily="34" charset="0"/>
                <a:ea typeface="LM Roman 10"/>
                <a:cs typeface="Calibri" panose="020F0502020204030204" pitchFamily="34" charset="0"/>
              </a:rPr>
              <a:t>faster if its jumps are larger. </a:t>
            </a:r>
          </a:p>
          <a:p>
            <a:endParaRPr lang="en-IN" sz="1800" dirty="0">
              <a:effectLst/>
              <a:latin typeface="LM Roman 10"/>
              <a:ea typeface="LM Roman 10"/>
              <a:cs typeface="LM Roman 10"/>
            </a:endParaRPr>
          </a:p>
          <a:p>
            <a:endParaRPr lang="en-IN" dirty="0"/>
          </a:p>
        </p:txBody>
      </p:sp>
    </p:spTree>
    <p:extLst>
      <p:ext uri="{BB962C8B-B14F-4D97-AF65-F5344CB8AC3E}">
        <p14:creationId xmlns:p14="http://schemas.microsoft.com/office/powerpoint/2010/main" val="1132652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590F63FF-F178-47A0-95C2-B3A4461CA3A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210530"/>
            <a:ext cx="7044683" cy="6647470"/>
          </a:xfrm>
        </p:spPr>
      </p:pic>
    </p:spTree>
    <p:extLst>
      <p:ext uri="{BB962C8B-B14F-4D97-AF65-F5344CB8AC3E}">
        <p14:creationId xmlns:p14="http://schemas.microsoft.com/office/powerpoint/2010/main" val="1884798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494F6A2-11D6-4E4D-B9D2-1A27DF480487}"/>
              </a:ext>
            </a:extLst>
          </p:cNvPr>
          <p:cNvSpPr>
            <a:spLocks noGrp="1"/>
          </p:cNvSpPr>
          <p:nvPr>
            <p:ph sz="quarter" idx="1"/>
          </p:nvPr>
        </p:nvSpPr>
        <p:spPr>
          <a:xfrm>
            <a:off x="304800" y="304800"/>
            <a:ext cx="8534400" cy="61722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Transmission of signals in a neuron</a:t>
            </a:r>
          </a:p>
          <a:p>
            <a:pPr marL="0" indent="0" algn="ctr">
              <a:buNone/>
            </a:pPr>
            <a:endParaRPr lang="en-IN" sz="2400" b="1"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xmlns="" id="{B6863BA9-0BAF-4206-8AA1-A821C752C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897825"/>
            <a:ext cx="7086600" cy="5474399"/>
          </a:xfrm>
          <a:prstGeom prst="rect">
            <a:avLst/>
          </a:prstGeom>
        </p:spPr>
      </p:pic>
    </p:spTree>
    <p:extLst>
      <p:ext uri="{BB962C8B-B14F-4D97-AF65-F5344CB8AC3E}">
        <p14:creationId xmlns:p14="http://schemas.microsoft.com/office/powerpoint/2010/main" val="3608344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D1CDEBF-F33D-4773-A13A-EF365AA7F1A8}"/>
              </a:ext>
            </a:extLst>
          </p:cNvPr>
          <p:cNvSpPr>
            <a:spLocks noGrp="1"/>
          </p:cNvSpPr>
          <p:nvPr>
            <p:ph sz="quarter" idx="1"/>
          </p:nvPr>
        </p:nvSpPr>
        <p:spPr>
          <a:xfrm>
            <a:off x="304800" y="381000"/>
            <a:ext cx="8382000" cy="6172200"/>
          </a:xfrm>
        </p:spPr>
        <p:txBody>
          <a:bodyPr>
            <a:normAutofit fontScale="40000" lnSpcReduction="20000"/>
          </a:bodyPr>
          <a:lstStyle/>
          <a:p>
            <a:pPr marL="0" indent="0" algn="ctr">
              <a:buNone/>
            </a:pPr>
            <a:r>
              <a:rPr lang="en-US" sz="5800" b="1" dirty="0">
                <a:solidFill>
                  <a:srgbClr val="373D3F"/>
                </a:solidFill>
                <a:latin typeface="Calibri" panose="020F0502020204030204" pitchFamily="34" charset="0"/>
                <a:cs typeface="Calibri" panose="020F0502020204030204" pitchFamily="34" charset="0"/>
              </a:rPr>
              <a:t>Receptor</a:t>
            </a:r>
          </a:p>
          <a:p>
            <a:pPr marL="342900" lvl="0" indent="-342900">
              <a:lnSpc>
                <a:spcPct val="107000"/>
              </a:lnSpc>
              <a:spcAft>
                <a:spcPts val="800"/>
              </a:spcAft>
              <a:buFont typeface="Wingdings 2" panose="05020102010507070707" pitchFamily="18" charset="2"/>
              <a:buChar char=""/>
              <a:tabLst>
                <a:tab pos="457200" algn="l"/>
              </a:tabLst>
            </a:pPr>
            <a:r>
              <a:rPr lang="en-IN" sz="5000" dirty="0">
                <a:effectLst/>
                <a:latin typeface="Calibri" panose="020F0502020204030204" pitchFamily="34" charset="0"/>
                <a:ea typeface="Calibri" panose="020F0502020204030204" pitchFamily="34" charset="0"/>
                <a:cs typeface="Calibri" panose="020F0502020204030204" pitchFamily="34" charset="0"/>
              </a:rPr>
              <a:t>Receptors are highly specialized neurons.</a:t>
            </a:r>
          </a:p>
          <a:p>
            <a:pPr marL="342900" lvl="0" indent="-342900">
              <a:lnSpc>
                <a:spcPct val="107000"/>
              </a:lnSpc>
              <a:spcAft>
                <a:spcPts val="800"/>
              </a:spcAft>
              <a:buFont typeface="Wingdings 2" panose="05020102010507070707" pitchFamily="18" charset="2"/>
              <a:buChar char=""/>
              <a:tabLst>
                <a:tab pos="457200" algn="l"/>
              </a:tabLst>
            </a:pPr>
            <a:r>
              <a:rPr lang="en-IN" sz="5000" dirty="0">
                <a:effectLst/>
                <a:latin typeface="Calibri" panose="020F0502020204030204" pitchFamily="34" charset="0"/>
                <a:ea typeface="Calibri" panose="020F0502020204030204" pitchFamily="34" charset="0"/>
                <a:cs typeface="Calibri" panose="020F0502020204030204" pitchFamily="34" charset="0"/>
              </a:rPr>
              <a:t>It is the receptor cells that begin the process of sensation and perception.</a:t>
            </a:r>
          </a:p>
          <a:p>
            <a:pPr marL="617220" lvl="1" indent="-342900">
              <a:lnSpc>
                <a:spcPct val="107000"/>
              </a:lnSpc>
              <a:spcAft>
                <a:spcPts val="800"/>
              </a:spcAft>
              <a:buFont typeface="Wingdings 2" panose="05020102010507070707" pitchFamily="18" charset="2"/>
              <a:buChar char=""/>
              <a:tabLst>
                <a:tab pos="457200" algn="l"/>
              </a:tabLst>
            </a:pPr>
            <a:r>
              <a:rPr lang="en-US" sz="5000" b="1" dirty="0">
                <a:effectLst/>
                <a:latin typeface="Calibri" panose="020F0502020204030204" pitchFamily="34" charset="0"/>
                <a:ea typeface="Calibri" panose="020F0502020204030204" pitchFamily="34" charset="0"/>
                <a:cs typeface="Calibri" panose="020F0502020204030204" pitchFamily="34" charset="0"/>
              </a:rPr>
              <a:t>Sensation:</a:t>
            </a:r>
          </a:p>
          <a:p>
            <a:pPr marL="891540" lvl="2" indent="-342900">
              <a:lnSpc>
                <a:spcPct val="107000"/>
              </a:lnSpc>
              <a:spcAft>
                <a:spcPts val="800"/>
              </a:spcAft>
              <a:buFont typeface="Wingdings 2" panose="05020102010507070707" pitchFamily="18" charset="2"/>
              <a:buChar char=""/>
              <a:tabLst>
                <a:tab pos="457200" algn="l"/>
              </a:tabLst>
            </a:pPr>
            <a:r>
              <a:rPr lang="en-US" sz="5000" b="0" i="0" dirty="0">
                <a:effectLst/>
                <a:latin typeface="Calibri" panose="020F0502020204030204" pitchFamily="34" charset="0"/>
                <a:cs typeface="Calibri" panose="020F0502020204030204" pitchFamily="34" charset="0"/>
              </a:rPr>
              <a:t>Sensation is the process of receiving information from the environment through our sensory organs. </a:t>
            </a:r>
            <a:endParaRPr lang="en-US" sz="5000" dirty="0">
              <a:effectLst/>
              <a:latin typeface="Calibri" panose="020F0502020204030204" pitchFamily="34" charset="0"/>
              <a:ea typeface="Calibri" panose="020F0502020204030204" pitchFamily="34" charset="0"/>
              <a:cs typeface="Calibri" panose="020F0502020204030204" pitchFamily="34" charset="0"/>
            </a:endParaRPr>
          </a:p>
          <a:p>
            <a:pPr marL="617220" lvl="1" indent="-342900">
              <a:lnSpc>
                <a:spcPct val="107000"/>
              </a:lnSpc>
              <a:spcAft>
                <a:spcPts val="800"/>
              </a:spcAft>
              <a:buFont typeface="Wingdings 2" panose="05020102010507070707" pitchFamily="18" charset="2"/>
              <a:buChar char=""/>
              <a:tabLst>
                <a:tab pos="457200" algn="l"/>
              </a:tabLst>
            </a:pPr>
            <a:r>
              <a:rPr lang="en-US" sz="5000" b="1" dirty="0">
                <a:effectLst/>
                <a:latin typeface="Calibri" panose="020F0502020204030204" pitchFamily="34" charset="0"/>
                <a:ea typeface="Calibri" panose="020F0502020204030204" pitchFamily="34" charset="0"/>
                <a:cs typeface="Calibri" panose="020F0502020204030204" pitchFamily="34" charset="0"/>
              </a:rPr>
              <a:t>Perception:</a:t>
            </a:r>
          </a:p>
          <a:p>
            <a:pPr marL="891540" lvl="2" indent="-342900">
              <a:lnSpc>
                <a:spcPct val="107000"/>
              </a:lnSpc>
              <a:spcAft>
                <a:spcPts val="800"/>
              </a:spcAft>
              <a:buFont typeface="Wingdings 2" panose="05020102010507070707" pitchFamily="18" charset="2"/>
              <a:buChar char=""/>
              <a:tabLst>
                <a:tab pos="457200" algn="l"/>
              </a:tabLst>
            </a:pPr>
            <a:r>
              <a:rPr lang="en-US" sz="5000" b="0" i="0" dirty="0">
                <a:effectLst/>
                <a:latin typeface="Calibri" panose="020F0502020204030204" pitchFamily="34" charset="0"/>
                <a:cs typeface="Calibri" panose="020F0502020204030204" pitchFamily="34" charset="0"/>
              </a:rPr>
              <a:t>Perception is the process of interpreting and organizing the incoming information in order to understand and react it accordingly.</a:t>
            </a:r>
            <a:r>
              <a:rPr lang="en-US" sz="5000" dirty="0">
                <a:effectLst/>
                <a:latin typeface="Calibri" panose="020F0502020204030204" pitchFamily="34" charset="0"/>
                <a:ea typeface="Calibri" panose="020F0502020204030204" pitchFamily="34" charset="0"/>
                <a:cs typeface="Calibri" panose="020F0502020204030204" pitchFamily="34" charset="0"/>
              </a:rPr>
              <a:t> </a:t>
            </a:r>
            <a:endParaRPr lang="en-IN" sz="5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2" panose="05020102010507070707" pitchFamily="18" charset="2"/>
              <a:buChar char=""/>
              <a:tabLst>
                <a:tab pos="457200" algn="l"/>
              </a:tabLst>
            </a:pPr>
            <a:r>
              <a:rPr lang="en-US" sz="5000" dirty="0">
                <a:effectLst/>
                <a:latin typeface="Calibri" panose="020F0502020204030204" pitchFamily="34" charset="0"/>
                <a:ea typeface="Calibri" panose="020F0502020204030204" pitchFamily="34" charset="0"/>
                <a:cs typeface="Calibri" panose="020F0502020204030204" pitchFamily="34" charset="0"/>
              </a:rPr>
              <a:t>A major role of sensory receptors is to help us learn about the environment around us, or about the state of our internal environment.</a:t>
            </a:r>
            <a:endParaRPr lang="en-IN" sz="5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2" panose="05020102010507070707" pitchFamily="18" charset="2"/>
              <a:buChar char=""/>
              <a:tabLst>
                <a:tab pos="457200" algn="l"/>
              </a:tabLst>
            </a:pPr>
            <a:r>
              <a:rPr lang="en-US" sz="5000" dirty="0">
                <a:effectLst/>
                <a:latin typeface="Calibri" panose="020F0502020204030204" pitchFamily="34" charset="0"/>
                <a:ea typeface="Calibri" panose="020F0502020204030204" pitchFamily="34" charset="0"/>
                <a:cs typeface="Calibri" panose="020F0502020204030204" pitchFamily="34" charset="0"/>
              </a:rPr>
              <a:t>The cellular structure that transmits environmental stimuli to sensory neurons.</a:t>
            </a:r>
            <a:endParaRPr lang="en-IN" sz="5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2" panose="05020102010507070707" pitchFamily="18" charset="2"/>
              <a:buChar char=""/>
              <a:tabLst>
                <a:tab pos="457200" algn="l"/>
              </a:tabLst>
            </a:pPr>
            <a:r>
              <a:rPr lang="en-US" sz="5000" dirty="0">
                <a:solidFill>
                  <a:srgbClr val="202124"/>
                </a:solidFill>
                <a:latin typeface="Calibri" panose="020F0502020204030204" pitchFamily="34" charset="0"/>
                <a:cs typeface="Calibri" panose="020F0502020204030204" pitchFamily="34" charset="0"/>
              </a:rPr>
              <a:t>T</a:t>
            </a:r>
            <a:r>
              <a:rPr lang="en-US" sz="5000" i="0" dirty="0">
                <a:solidFill>
                  <a:srgbClr val="202124"/>
                </a:solidFill>
                <a:effectLst/>
                <a:latin typeface="Calibri" panose="020F0502020204030204" pitchFamily="34" charset="0"/>
                <a:cs typeface="Calibri" panose="020F0502020204030204" pitchFamily="34" charset="0"/>
              </a:rPr>
              <a:t>he process of converting that sensory signal to an electrical signal in the sensory neuron is</a:t>
            </a:r>
            <a:r>
              <a:rPr lang="en-US" sz="5000" dirty="0">
                <a:effectLst/>
                <a:latin typeface="Calibri" panose="020F0502020204030204" pitchFamily="34" charset="0"/>
                <a:ea typeface="Calibri" panose="020F0502020204030204" pitchFamily="34" charset="0"/>
                <a:cs typeface="Calibri" panose="020F0502020204030204" pitchFamily="34" charset="0"/>
              </a:rPr>
              <a:t> called </a:t>
            </a:r>
            <a:r>
              <a:rPr lang="en-US" sz="5000" b="1" dirty="0">
                <a:effectLst/>
                <a:latin typeface="Calibri" panose="020F0502020204030204" pitchFamily="34" charset="0"/>
                <a:ea typeface="Calibri" panose="020F0502020204030204" pitchFamily="34" charset="0"/>
                <a:cs typeface="Calibri" panose="020F0502020204030204" pitchFamily="34" charset="0"/>
              </a:rPr>
              <a:t>sensory transduction</a:t>
            </a:r>
            <a:r>
              <a:rPr lang="en-US" sz="5000" dirty="0">
                <a:effectLst/>
                <a:latin typeface="Calibri" panose="020F0502020204030204" pitchFamily="34" charset="0"/>
                <a:ea typeface="Calibri" panose="020F0502020204030204" pitchFamily="34" charset="0"/>
                <a:cs typeface="Calibri" panose="020F0502020204030204" pitchFamily="34" charset="0"/>
              </a:rPr>
              <a:t>. </a:t>
            </a:r>
            <a:endParaRPr lang="en-IN" sz="50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solidFill>
                <a:srgbClr val="373D3F"/>
              </a:solidFill>
              <a:latin typeface="Lora"/>
            </a:endParaRPr>
          </a:p>
        </p:txBody>
      </p:sp>
    </p:spTree>
    <p:extLst>
      <p:ext uri="{BB962C8B-B14F-4D97-AF65-F5344CB8AC3E}">
        <p14:creationId xmlns:p14="http://schemas.microsoft.com/office/powerpoint/2010/main" val="350940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327076B2-F779-4290-B5F1-AACC3678C81B}"/>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4800" y="381000"/>
            <a:ext cx="8135638" cy="6096000"/>
          </a:xfrm>
        </p:spPr>
      </p:pic>
    </p:spTree>
    <p:extLst>
      <p:ext uri="{BB962C8B-B14F-4D97-AF65-F5344CB8AC3E}">
        <p14:creationId xmlns:p14="http://schemas.microsoft.com/office/powerpoint/2010/main" val="89600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2BAE15CC-BFC4-4DE6-98F4-F0159B025636}"/>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94591" y="990600"/>
            <a:ext cx="7954817" cy="4952999"/>
          </a:xfrm>
        </p:spPr>
      </p:pic>
    </p:spTree>
    <p:extLst>
      <p:ext uri="{BB962C8B-B14F-4D97-AF65-F5344CB8AC3E}">
        <p14:creationId xmlns:p14="http://schemas.microsoft.com/office/powerpoint/2010/main" val="1621584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CA75A0-93AF-49BF-906A-9ED7C1B27A7B}"/>
              </a:ext>
            </a:extLst>
          </p:cNvPr>
          <p:cNvSpPr>
            <a:spLocks noGrp="1"/>
          </p:cNvSpPr>
          <p:nvPr>
            <p:ph sz="quarter" idx="1"/>
          </p:nvPr>
        </p:nvSpPr>
        <p:spPr>
          <a:xfrm>
            <a:off x="304800" y="381000"/>
            <a:ext cx="8534400" cy="6172200"/>
          </a:xfrm>
        </p:spPr>
        <p:txBody>
          <a:bodyPr>
            <a:normAutofit lnSpcReduction="10000"/>
          </a:bodyPr>
          <a:lstStyle/>
          <a:p>
            <a:pPr marL="342900" indent="-342900">
              <a:lnSpc>
                <a:spcPct val="107000"/>
              </a:lnSpc>
              <a:spcAft>
                <a:spcPts val="800"/>
              </a:spcAft>
              <a:buFont typeface="Wingdings 2" panose="05020102010507070707" pitchFamily="18" charset="2"/>
              <a:buChar char=""/>
              <a:tabLst>
                <a:tab pos="457200" algn="l"/>
              </a:tabLst>
            </a:pPr>
            <a:endParaRPr lang="en-US" sz="22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2" panose="05020102010507070707" pitchFamily="18" charset="2"/>
              <a:buChar char=""/>
              <a:tabLst>
                <a:tab pos="45720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Receptors can receive stimuli within the body, called </a:t>
            </a:r>
            <a:r>
              <a:rPr lang="en-US" sz="2200" b="1" dirty="0" err="1">
                <a:effectLst/>
                <a:latin typeface="Calibri" panose="020F0502020204030204" pitchFamily="34" charset="0"/>
                <a:ea typeface="Calibri" panose="020F0502020204030204" pitchFamily="34" charset="0"/>
                <a:cs typeface="Times New Roman" panose="02020603050405020304" pitchFamily="18" charset="0"/>
              </a:rPr>
              <a:t>interoceptors</a:t>
            </a:r>
            <a:r>
              <a:rPr lang="en-US" sz="2200" dirty="0">
                <a:effectLst/>
                <a:latin typeface="Calibri" panose="020F0502020204030204" pitchFamily="34" charset="0"/>
                <a:ea typeface="Calibri" panose="020F0502020204030204" pitchFamily="34" charset="0"/>
                <a:cs typeface="Times New Roman" panose="02020603050405020304" pitchFamily="18" charset="0"/>
              </a:rPr>
              <a:t> as well as stimuli outside of the body called </a:t>
            </a:r>
            <a:r>
              <a:rPr lang="en-US" sz="2200" b="1" dirty="0">
                <a:effectLst/>
                <a:latin typeface="Calibri" panose="020F0502020204030204" pitchFamily="34" charset="0"/>
                <a:ea typeface="Calibri" panose="020F0502020204030204" pitchFamily="34" charset="0"/>
                <a:cs typeface="Times New Roman" panose="02020603050405020304" pitchFamily="18" charset="0"/>
              </a:rPr>
              <a:t>exteroceptors</a:t>
            </a:r>
            <a:r>
              <a:rPr lang="en-US" sz="2200" dirty="0">
                <a:effectLst/>
                <a:latin typeface="Calibri" panose="020F0502020204030204" pitchFamily="34" charset="0"/>
                <a:ea typeface="Calibri" panose="020F0502020204030204" pitchFamily="34" charset="0"/>
                <a:cs typeface="Times New Roman" panose="02020603050405020304" pitchFamily="18"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2" panose="05020102010507070707" pitchFamily="18" charset="2"/>
              <a:buChar char=""/>
              <a:tabLst>
                <a:tab pos="45720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The stimulus energy itself is too weak to directly cause nerve signals.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2" panose="05020102010507070707" pitchFamily="18" charset="2"/>
              <a:buChar char=""/>
              <a:tabLst>
                <a:tab pos="45720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The signals are amplified either during transduction or by means of the </a:t>
            </a:r>
            <a:r>
              <a:rPr lang="en-US" sz="2200" b="1" dirty="0">
                <a:effectLst/>
                <a:latin typeface="Calibri" panose="020F0502020204030204" pitchFamily="34" charset="0"/>
                <a:ea typeface="Calibri" panose="020F0502020204030204" pitchFamily="34" charset="0"/>
                <a:cs typeface="Times New Roman" panose="02020603050405020304" pitchFamily="18" charset="0"/>
              </a:rPr>
              <a:t>stimulus-conducting apparatus</a:t>
            </a:r>
            <a:r>
              <a:rPr lang="en-US" sz="2200" dirty="0">
                <a:effectLst/>
                <a:latin typeface="Calibri" panose="020F0502020204030204" pitchFamily="34" charset="0"/>
                <a:ea typeface="Calibri" panose="020F0502020204030204" pitchFamily="34" charset="0"/>
                <a:cs typeface="Times New Roman" panose="02020603050405020304" pitchFamily="18"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2" panose="05020102010507070707" pitchFamily="18" charset="2"/>
              <a:buChar char=""/>
              <a:tabLst>
                <a:tab pos="45720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Few stimulus-conducting apparatus</a:t>
            </a:r>
            <a:r>
              <a:rPr lang="en-IN" sz="2200" dirty="0">
                <a:effectLst/>
                <a:latin typeface="Calibri" panose="020F0502020204030204" pitchFamily="34" charset="0"/>
                <a:ea typeface="Calibri" panose="020F0502020204030204" pitchFamily="34" charset="0"/>
                <a:cs typeface="Times New Roman" panose="02020603050405020304" pitchFamily="18" charset="0"/>
              </a:rPr>
              <a:t>:</a:t>
            </a:r>
          </a:p>
          <a:p>
            <a:pPr marL="617220" lvl="1" indent="-342900">
              <a:lnSpc>
                <a:spcPct val="107000"/>
              </a:lnSpc>
              <a:spcAft>
                <a:spcPts val="800"/>
              </a:spcAft>
              <a:buFont typeface="Wingdings 2" panose="05020102010507070707" pitchFamily="18" charset="2"/>
              <a:buChar char=""/>
              <a:tabLst>
                <a:tab pos="45720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Photoreceptors - respond to light intensity and color</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07000"/>
              </a:lnSpc>
              <a:spcAft>
                <a:spcPts val="800"/>
              </a:spcAft>
              <a:buFont typeface="Wingdings 2" panose="05020102010507070707" pitchFamily="18" charset="2"/>
              <a:buChar char=""/>
              <a:tabLst>
                <a:tab pos="45720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Mechanoreceptors - detect vibrations conducted from the eardrum.</a:t>
            </a:r>
          </a:p>
          <a:p>
            <a:pPr marL="617220" lvl="1" indent="-342900">
              <a:lnSpc>
                <a:spcPct val="107000"/>
              </a:lnSpc>
              <a:spcAft>
                <a:spcPts val="800"/>
              </a:spcAft>
              <a:buFont typeface="Wingdings 2" panose="05020102010507070707" pitchFamily="18" charset="2"/>
              <a:buChar char=""/>
              <a:tabLst>
                <a:tab pos="45720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Olfactory receptors - recognize molecular features of odors.</a:t>
            </a:r>
          </a:p>
          <a:p>
            <a:pPr marL="342900" indent="-342900">
              <a:lnSpc>
                <a:spcPct val="107000"/>
              </a:lnSpc>
              <a:spcAft>
                <a:spcPts val="800"/>
              </a:spcAft>
              <a:buFont typeface="Wingdings 2" panose="05020102010507070707" pitchFamily="18" charset="2"/>
              <a:buChar char=""/>
              <a:tabLst>
                <a:tab pos="45720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The resulting action potential can be processed by other neurons and is then transmitted into the thalamus.</a:t>
            </a:r>
          </a:p>
          <a:p>
            <a:pPr marL="0" lvl="0" indent="0">
              <a:lnSpc>
                <a:spcPct val="107000"/>
              </a:lnSpc>
              <a:spcAft>
                <a:spcPts val="800"/>
              </a:spcAft>
              <a:buNone/>
              <a:tabLst>
                <a:tab pos="457200" algn="l"/>
              </a:tabLs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74320" lvl="1" indent="0">
              <a:lnSpc>
                <a:spcPct val="107000"/>
              </a:lnSpc>
              <a:spcAft>
                <a:spcPts val="800"/>
              </a:spcAft>
              <a:buNone/>
              <a:tabLst>
                <a:tab pos="457200" algn="l"/>
              </a:tabLs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74320" lvl="1" indent="0">
              <a:lnSpc>
                <a:spcPct val="107000"/>
              </a:lnSpc>
              <a:spcAft>
                <a:spcPts val="800"/>
              </a:spcAft>
              <a:buNone/>
              <a:tabLst>
                <a:tab pos="457200" algn="l"/>
              </a:tabLs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07000"/>
              </a:lnSpc>
              <a:spcAft>
                <a:spcPts val="800"/>
              </a:spcAft>
              <a:buFont typeface="Wingdings 2" panose="05020102010507070707" pitchFamily="18" charset="2"/>
              <a:buChar char=""/>
              <a:tabLst>
                <a:tab pos="457200" algn="l"/>
              </a:tabLst>
            </a:pP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2" panose="05020102010507070707" pitchFamily="18" charset="2"/>
              <a:buChar char=""/>
              <a:tabLst>
                <a:tab pos="457200" algn="l"/>
              </a:tabLs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176526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EFA654B-52CB-47C7-B4E3-BDEC93703BEC}"/>
              </a:ext>
            </a:extLst>
          </p:cNvPr>
          <p:cNvSpPr>
            <a:spLocks noGrp="1"/>
          </p:cNvSpPr>
          <p:nvPr>
            <p:ph sz="quarter" idx="1"/>
          </p:nvPr>
        </p:nvSpPr>
        <p:spPr>
          <a:xfrm>
            <a:off x="381000" y="457200"/>
            <a:ext cx="8458200" cy="6096000"/>
          </a:xfrm>
        </p:spPr>
        <p:txBody>
          <a:bodyPr>
            <a:normAutofit fontScale="25000" lnSpcReduction="20000"/>
          </a:bodyPr>
          <a:lstStyle/>
          <a:p>
            <a:pPr marL="342900" lvl="0" indent="-342900">
              <a:lnSpc>
                <a:spcPct val="107000"/>
              </a:lnSpc>
              <a:spcAft>
                <a:spcPts val="800"/>
              </a:spcAft>
              <a:buFont typeface="Wingdings 2" panose="05020102010507070707" pitchFamily="18" charset="2"/>
              <a:buChar char=""/>
              <a:tabLst>
                <a:tab pos="457200" algn="l"/>
              </a:tabLst>
            </a:pPr>
            <a:r>
              <a:rPr lang="en-US" sz="8800" dirty="0">
                <a:effectLst/>
                <a:latin typeface="Calibri" panose="020F0502020204030204" pitchFamily="34" charset="0"/>
                <a:ea typeface="Calibri" panose="020F0502020204030204" pitchFamily="34" charset="0"/>
                <a:cs typeface="Times New Roman" panose="02020603050405020304" pitchFamily="18" charset="0"/>
              </a:rPr>
              <a:t>Thalamus which is a gateway to the cerebral cortex, prevents an abundance of information to be managed.</a:t>
            </a:r>
            <a:endParaRPr lang="en-IN" sz="8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2" panose="05020102010507070707" pitchFamily="18" charset="2"/>
              <a:buChar char=""/>
              <a:tabLst>
                <a:tab pos="457200" algn="l"/>
              </a:tabLst>
            </a:pPr>
            <a:r>
              <a:rPr lang="en-US" sz="8800" dirty="0">
                <a:effectLst/>
                <a:latin typeface="Calibri" panose="020F0502020204030204" pitchFamily="34" charset="0"/>
                <a:ea typeface="Calibri" panose="020F0502020204030204" pitchFamily="34" charset="0"/>
                <a:cs typeface="Times New Roman" panose="02020603050405020304" pitchFamily="18" charset="0"/>
              </a:rPr>
              <a:t>There are different receptor cells for various types of perceptions.</a:t>
            </a:r>
            <a:endParaRPr lang="en-IN" sz="8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2" panose="05020102010507070707" pitchFamily="18" charset="2"/>
              <a:buChar char=""/>
              <a:tabLst>
                <a:tab pos="457200" algn="l"/>
              </a:tabLst>
            </a:pPr>
            <a:r>
              <a:rPr lang="en-US" sz="8800" b="1" dirty="0">
                <a:effectLst/>
                <a:latin typeface="Calibri" panose="020F0502020204030204" pitchFamily="34" charset="0"/>
                <a:ea typeface="Calibri" panose="020F0502020204030204" pitchFamily="34" charset="0"/>
                <a:cs typeface="Times New Roman" panose="02020603050405020304" pitchFamily="18" charset="0"/>
              </a:rPr>
              <a:t>Primary receptors:</a:t>
            </a:r>
            <a:endParaRPr lang="en-IN" sz="8800"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07000"/>
              </a:lnSpc>
              <a:spcAft>
                <a:spcPts val="800"/>
              </a:spcAft>
              <a:buFont typeface="Wingdings 2" panose="05020102010507070707" pitchFamily="18" charset="2"/>
              <a:buChar char=""/>
              <a:tabLst>
                <a:tab pos="457200" algn="l"/>
                <a:tab pos="457200" algn="l"/>
              </a:tabLst>
            </a:pPr>
            <a:r>
              <a:rPr lang="en-IN"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Each of the many types of receptor cells must convert, or transduce, its sensory input into an electric signal. </a:t>
            </a:r>
          </a:p>
          <a:p>
            <a:pPr marL="617220" lvl="1" indent="-342900">
              <a:lnSpc>
                <a:spcPct val="107000"/>
              </a:lnSpc>
              <a:spcAft>
                <a:spcPts val="800"/>
              </a:spcAft>
              <a:buFont typeface="Wingdings 2" panose="05020102010507070707" pitchFamily="18" charset="2"/>
              <a:buChar char=""/>
              <a:tabLst>
                <a:tab pos="457200" algn="l"/>
                <a:tab pos="457200" algn="l"/>
              </a:tabLst>
            </a:pPr>
            <a:r>
              <a:rPr lang="en-IN"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few sensory cells are themselves neurons that generate action potentials in response to stimulation, </a:t>
            </a:r>
            <a:r>
              <a:rPr lang="en-US"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transmit their pulses directly to the nervous system. </a:t>
            </a:r>
            <a:endParaRPr lang="en-IN"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07000"/>
              </a:lnSpc>
              <a:spcAft>
                <a:spcPts val="800"/>
              </a:spcAft>
              <a:buFont typeface="Wingdings 2" panose="05020102010507070707" pitchFamily="18" charset="2"/>
              <a:buChar char=""/>
              <a:tabLst>
                <a:tab pos="457200" algn="l"/>
                <a:tab pos="457200" algn="l"/>
              </a:tabLst>
            </a:pPr>
            <a:r>
              <a:rPr lang="en-US"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good example for this is the sense of pain. </a:t>
            </a:r>
            <a:endParaRPr lang="en-IN"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228600" lvl="0" indent="-342900">
              <a:lnSpc>
                <a:spcPct val="107000"/>
              </a:lnSpc>
              <a:spcAft>
                <a:spcPts val="800"/>
              </a:spcAft>
              <a:buFont typeface="Wingdings 2" panose="05020102010507070707" pitchFamily="18" charset="2"/>
              <a:buChar char=""/>
              <a:tabLst>
                <a:tab pos="457200" algn="l"/>
              </a:tabLst>
            </a:pPr>
            <a:r>
              <a:rPr lang="en-IN"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8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Secondary receptors:</a:t>
            </a:r>
            <a:endParaRPr lang="en-IN" sz="8800" b="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502920" lvl="1" indent="-342900">
              <a:lnSpc>
                <a:spcPct val="107000"/>
              </a:lnSpc>
              <a:spcAft>
                <a:spcPts val="800"/>
              </a:spcAft>
              <a:buFont typeface="Wingdings 2" panose="05020102010507070707" pitchFamily="18" charset="2"/>
              <a:buChar char=""/>
              <a:tabLst>
                <a:tab pos="457200" algn="l"/>
              </a:tabLst>
            </a:pPr>
            <a:r>
              <a:rPr lang="en-US"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Continuously transmit pulses. </a:t>
            </a:r>
          </a:p>
          <a:p>
            <a:pPr marL="502920" lvl="1" indent="-342900">
              <a:lnSpc>
                <a:spcPct val="107000"/>
              </a:lnSpc>
              <a:spcAft>
                <a:spcPts val="800"/>
              </a:spcAft>
              <a:buFont typeface="Wingdings 2" panose="05020102010507070707" pitchFamily="18" charset="2"/>
              <a:buChar char=""/>
              <a:tabLst>
                <a:tab pos="457200" algn="l"/>
              </a:tabLst>
            </a:pPr>
            <a:r>
              <a:rPr lang="en-US"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These pulses control the amount of the related neurotransmitter, which is responsible for transferring the stimulus. </a:t>
            </a:r>
            <a:endParaRPr lang="en-IN" sz="8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48382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CA75A0-93AF-49BF-906A-9ED7C1B27A7B}"/>
              </a:ext>
            </a:extLst>
          </p:cNvPr>
          <p:cNvSpPr>
            <a:spLocks noGrp="1"/>
          </p:cNvSpPr>
          <p:nvPr>
            <p:ph sz="quarter" idx="1"/>
          </p:nvPr>
        </p:nvSpPr>
        <p:spPr>
          <a:xfrm>
            <a:off x="304800" y="381000"/>
            <a:ext cx="8534400" cy="6172200"/>
          </a:xfrm>
        </p:spPr>
        <p:txBody>
          <a:bodyPr>
            <a:normAutofit/>
          </a:bodyPr>
          <a:lstStyle/>
          <a:p>
            <a:pPr marL="0" indent="0" algn="ctr">
              <a:buNone/>
            </a:pPr>
            <a:r>
              <a:rPr lang="en-US" sz="2400" b="1" dirty="0">
                <a:effectLst/>
                <a:latin typeface="Calibri" panose="020F0502020204030204" pitchFamily="34" charset="0"/>
                <a:ea typeface="LM Sans 10"/>
                <a:cs typeface="Calibri" panose="020F0502020204030204" pitchFamily="34" charset="0"/>
              </a:rPr>
              <a:t>Information Processing</a:t>
            </a:r>
          </a:p>
          <a:p>
            <a:pPr marL="0" indent="0" algn="ctr">
              <a:buNone/>
            </a:pPr>
            <a:endParaRPr lang="en-US" sz="2200" b="1" dirty="0">
              <a:solidFill>
                <a:srgbClr val="42536F"/>
              </a:solidFill>
              <a:effectLst/>
              <a:latin typeface="Calibri" panose="020F0502020204030204" pitchFamily="34" charset="0"/>
              <a:ea typeface="LM Sans 10"/>
              <a:cs typeface="Calibri" panose="020F0502020204030204" pitchFamily="34" charset="0"/>
            </a:endParaRPr>
          </a:p>
          <a:p>
            <a:r>
              <a:rPr lang="en-US" sz="2200" dirty="0">
                <a:effectLst/>
                <a:latin typeface="Calibri" panose="020F0502020204030204" pitchFamily="34" charset="0"/>
                <a:ea typeface="LM Sans 10"/>
                <a:cs typeface="Calibri" panose="020F0502020204030204" pitchFamily="34" charset="0"/>
              </a:rPr>
              <a:t>Information is processed</a:t>
            </a:r>
            <a:r>
              <a:rPr lang="en-US" sz="2200" spc="-150" dirty="0">
                <a:effectLst/>
                <a:latin typeface="Calibri" panose="020F0502020204030204" pitchFamily="34" charset="0"/>
                <a:ea typeface="LM Sans 10"/>
                <a:cs typeface="Calibri" panose="020F0502020204030204" pitchFamily="34" charset="0"/>
              </a:rPr>
              <a:t> </a:t>
            </a:r>
            <a:r>
              <a:rPr lang="en-US" sz="2200" dirty="0">
                <a:effectLst/>
                <a:latin typeface="Calibri" panose="020F0502020204030204" pitchFamily="34" charset="0"/>
                <a:ea typeface="LM Sans 10"/>
                <a:cs typeface="Calibri" panose="020F0502020204030204" pitchFamily="34" charset="0"/>
              </a:rPr>
              <a:t>on every level of the nervous system.</a:t>
            </a:r>
            <a:endParaRPr lang="en-IN" sz="2200" dirty="0">
              <a:latin typeface="Calibri" panose="020F0502020204030204" pitchFamily="34" charset="0"/>
              <a:ea typeface="LM Sans 10"/>
              <a:cs typeface="Calibri" panose="020F0502020204030204" pitchFamily="34" charset="0"/>
            </a:endParaRPr>
          </a:p>
          <a:p>
            <a:r>
              <a:rPr lang="en-US" sz="2200" dirty="0">
                <a:effectLst/>
                <a:latin typeface="Calibri" panose="020F0502020204030204" pitchFamily="34" charset="0"/>
                <a:ea typeface="LM Roman 10"/>
                <a:cs typeface="Calibri" panose="020F0502020204030204" pitchFamily="34" charset="0"/>
              </a:rPr>
              <a:t>All received information is transmitted to the brain and processed there.</a:t>
            </a:r>
          </a:p>
          <a:p>
            <a:r>
              <a:rPr lang="en-US" sz="2200" dirty="0">
                <a:effectLst/>
                <a:latin typeface="Calibri" panose="020F0502020204030204" pitchFamily="34" charset="0"/>
                <a:ea typeface="LM Roman 10"/>
                <a:cs typeface="Calibri" panose="020F0502020204030204" pitchFamily="34" charset="0"/>
              </a:rPr>
              <a:t>The brain ensures that it is "output" in the form of motor pulses</a:t>
            </a:r>
            <a:r>
              <a:rPr lang="en-US" sz="2200" spc="-15" dirty="0">
                <a:effectLst/>
                <a:latin typeface="Calibri" panose="020F0502020204030204" pitchFamily="34" charset="0"/>
                <a:ea typeface="LM Roman 10"/>
                <a:cs typeface="Calibri" panose="020F0502020204030204" pitchFamily="34" charset="0"/>
              </a:rPr>
              <a:t>.</a:t>
            </a:r>
            <a:r>
              <a:rPr lang="en-US" sz="2200" spc="35" dirty="0">
                <a:effectLst/>
                <a:latin typeface="Calibri" panose="020F0502020204030204" pitchFamily="34" charset="0"/>
                <a:ea typeface="LM Roman 10"/>
                <a:cs typeface="Calibri" panose="020F0502020204030204" pitchFamily="34" charset="0"/>
              </a:rPr>
              <a:t> </a:t>
            </a:r>
          </a:p>
          <a:p>
            <a:r>
              <a:rPr lang="en-US" sz="2200" dirty="0">
                <a:effectLst/>
                <a:latin typeface="Calibri" panose="020F0502020204030204" pitchFamily="34" charset="0"/>
                <a:ea typeface="LM Roman 10"/>
                <a:cs typeface="Calibri" panose="020F0502020204030204" pitchFamily="34" charset="0"/>
              </a:rPr>
              <a:t>The</a:t>
            </a:r>
            <a:r>
              <a:rPr lang="en-US" sz="2200" spc="-11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information</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processing is entirely decentralized. </a:t>
            </a:r>
            <a:endParaRPr lang="en-US" sz="2200" spc="35" dirty="0">
              <a:effectLst/>
              <a:latin typeface="Calibri" panose="020F0502020204030204" pitchFamily="34" charset="0"/>
              <a:ea typeface="LM Roman 10"/>
              <a:cs typeface="Calibri" panose="020F0502020204030204" pitchFamily="34" charset="0"/>
            </a:endParaRPr>
          </a:p>
          <a:p>
            <a:r>
              <a:rPr lang="en-US" sz="2200" dirty="0">
                <a:effectLst/>
                <a:latin typeface="Calibri" panose="020F0502020204030204" pitchFamily="34" charset="0"/>
                <a:ea typeface="LM Roman 10"/>
                <a:cs typeface="Calibri" panose="020F0502020204030204" pitchFamily="34" charset="0"/>
              </a:rPr>
              <a:t>Information is</a:t>
            </a:r>
            <a:r>
              <a:rPr lang="en-US" sz="2200" spc="-12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processed</a:t>
            </a:r>
            <a:r>
              <a:rPr lang="en-US" sz="2200" spc="-9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in</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9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cerebrum,</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which</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is</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 most</a:t>
            </a:r>
            <a:r>
              <a:rPr lang="en-US" sz="2200" spc="-10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developed</a:t>
            </a:r>
            <a:r>
              <a:rPr lang="en-US" sz="2200" spc="-10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natural</a:t>
            </a:r>
            <a:r>
              <a:rPr lang="en-US" sz="2200" spc="-10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information processing</a:t>
            </a:r>
            <a:r>
              <a:rPr lang="en-US" sz="2200" spc="-5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structure.</a:t>
            </a:r>
            <a:endParaRPr lang="en-IN" sz="2200" dirty="0">
              <a:latin typeface="Calibri" panose="020F0502020204030204" pitchFamily="34" charset="0"/>
              <a:ea typeface="LM Roman 10"/>
              <a:cs typeface="Calibri" panose="020F0502020204030204" pitchFamily="34" charset="0"/>
            </a:endParaRPr>
          </a:p>
          <a:p>
            <a:r>
              <a:rPr lang="en-US" sz="2200" dirty="0">
                <a:effectLst/>
                <a:latin typeface="Calibri" panose="020F0502020204030204" pitchFamily="34" charset="0"/>
                <a:ea typeface="LM Roman 10"/>
                <a:cs typeface="Calibri" panose="020F0502020204030204" pitchFamily="34" charset="0"/>
              </a:rPr>
              <a:t>The midbrain and the thalamus, as a gateway to the cerebral cortex, </a:t>
            </a:r>
          </a:p>
          <a:p>
            <a:r>
              <a:rPr lang="en-US" sz="2200" dirty="0">
                <a:effectLst/>
                <a:latin typeface="Calibri" panose="020F0502020204030204" pitchFamily="34" charset="0"/>
                <a:ea typeface="LM Roman 10"/>
                <a:cs typeface="Calibri" panose="020F0502020204030204" pitchFamily="34" charset="0"/>
              </a:rPr>
              <a:t>The filtering of information</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is a very important method of information processing, too. </a:t>
            </a:r>
            <a:endParaRPr lang="en-IN" sz="2200" dirty="0">
              <a:latin typeface="Calibri" panose="020F0502020204030204" pitchFamily="34" charset="0"/>
              <a:ea typeface="LM Roman 10"/>
              <a:cs typeface="Calibri" panose="020F0502020204030204" pitchFamily="34" charset="0"/>
            </a:endParaRPr>
          </a:p>
          <a:p>
            <a:pPr marL="0" indent="0">
              <a:buNone/>
            </a:pPr>
            <a:endParaRPr lang="en-IN" sz="2200" dirty="0">
              <a:effectLst/>
              <a:latin typeface="Calibri" panose="020F0502020204030204" pitchFamily="34" charset="0"/>
              <a:ea typeface="LM Roman 10"/>
              <a:cs typeface="Calibri" panose="020F0502020204030204" pitchFamily="34" charset="0"/>
            </a:endParaRPr>
          </a:p>
          <a:p>
            <a:endParaRPr lang="en-IN" dirty="0"/>
          </a:p>
        </p:txBody>
      </p:sp>
    </p:spTree>
    <p:extLst>
      <p:ext uri="{BB962C8B-B14F-4D97-AF65-F5344CB8AC3E}">
        <p14:creationId xmlns:p14="http://schemas.microsoft.com/office/powerpoint/2010/main" val="696925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534400" cy="6324600"/>
          </a:xfrm>
        </p:spPr>
        <p:txBody>
          <a:bodyPr>
            <a:normAutofit fontScale="92500"/>
          </a:bodyPr>
          <a:lstStyle/>
          <a:p>
            <a:endParaRPr lang="en-US" dirty="0"/>
          </a:p>
          <a:p>
            <a:pPr algn="ctr">
              <a:buNone/>
            </a:pPr>
            <a:r>
              <a:rPr lang="en-US" b="1" dirty="0">
                <a:latin typeface="Calibri" pitchFamily="34" charset="0"/>
              </a:rPr>
              <a:t>Deep Learning (DL)</a:t>
            </a:r>
          </a:p>
          <a:p>
            <a:pPr>
              <a:buNone/>
            </a:pPr>
            <a:endParaRPr lang="en-US" sz="2800" b="1" dirty="0">
              <a:latin typeface="Calibri" pitchFamily="34" charset="0"/>
            </a:endParaRPr>
          </a:p>
          <a:p>
            <a:r>
              <a:rPr lang="en-US" sz="2400" dirty="0">
                <a:latin typeface="Calibri" pitchFamily="34" charset="0"/>
              </a:rPr>
              <a:t>It is a subset of machine learning. </a:t>
            </a:r>
          </a:p>
          <a:p>
            <a:r>
              <a:rPr lang="en-US" sz="2400" dirty="0">
                <a:latin typeface="Calibri" pitchFamily="34" charset="0"/>
              </a:rPr>
              <a:t>It uses some machine learning techniques to solve real-world problems by tapping into neural networks that simulate human decision-making. </a:t>
            </a:r>
          </a:p>
          <a:p>
            <a:r>
              <a:rPr lang="en-US" sz="2400" dirty="0">
                <a:latin typeface="Calibri" pitchFamily="34" charset="0"/>
              </a:rPr>
              <a:t>Deep learning can be costly and requires huge datasets to train itself. </a:t>
            </a:r>
          </a:p>
          <a:p>
            <a:r>
              <a:rPr lang="en-US" sz="2400" dirty="0">
                <a:latin typeface="Calibri" pitchFamily="34" charset="0"/>
              </a:rPr>
              <a:t>Learning can be </a:t>
            </a:r>
            <a:r>
              <a:rPr lang="en-US" sz="2400" b="1" dirty="0">
                <a:latin typeface="Calibri" pitchFamily="34" charset="0"/>
              </a:rPr>
              <a:t>supervised </a:t>
            </a:r>
            <a:r>
              <a:rPr lang="en-US" sz="2400" dirty="0">
                <a:latin typeface="Calibri" pitchFamily="34" charset="0"/>
              </a:rPr>
              <a:t>(past data) and </a:t>
            </a:r>
            <a:r>
              <a:rPr lang="en-US" sz="2400" b="1" dirty="0">
                <a:latin typeface="Calibri" pitchFamily="34" charset="0"/>
              </a:rPr>
              <a:t>unsupervised</a:t>
            </a:r>
            <a:r>
              <a:rPr lang="en-US" sz="2400" dirty="0">
                <a:latin typeface="Calibri" pitchFamily="34" charset="0"/>
              </a:rPr>
              <a:t>.</a:t>
            </a:r>
          </a:p>
          <a:p>
            <a:r>
              <a:rPr lang="en-US" sz="2400" dirty="0">
                <a:latin typeface="Calibri" pitchFamily="34" charset="0"/>
              </a:rPr>
              <a:t>Also referred as </a:t>
            </a:r>
            <a:r>
              <a:rPr lang="en-US" sz="2400" b="1" dirty="0">
                <a:latin typeface="Calibri" pitchFamily="34" charset="0"/>
              </a:rPr>
              <a:t>Deep neural networks</a:t>
            </a:r>
            <a:r>
              <a:rPr lang="en-US" sz="2400" dirty="0">
                <a:latin typeface="Calibri" pitchFamily="34" charset="0"/>
              </a:rPr>
              <a:t>.</a:t>
            </a:r>
          </a:p>
          <a:p>
            <a:r>
              <a:rPr lang="en-US" sz="2400" dirty="0">
                <a:latin typeface="Calibri" pitchFamily="34" charset="0"/>
              </a:rPr>
              <a:t>It is a particular kind of machine learning method based on artificial neural networks that allows computers to do what comes naturally to humans. </a:t>
            </a:r>
            <a:endParaRPr lang="en-IN" sz="2400" dirty="0">
              <a:latin typeface="Calibri" pitchFamily="34" charset="0"/>
            </a:endParaRPr>
          </a:p>
          <a:p>
            <a:r>
              <a:rPr lang="en-US" sz="2400" dirty="0">
                <a:latin typeface="Calibri" pitchFamily="34" charset="0"/>
              </a:rPr>
              <a:t>For example, a deep learning algorithm could be trained to ‘learn’ how a dog looks like and trained to distinguish a dog from a wolf or a fox.</a:t>
            </a:r>
            <a:endParaRPr lang="en-IN" sz="2400" dirty="0">
              <a:latin typeface="Calibri" pitchFamily="34" charset="0"/>
            </a:endParaRPr>
          </a:p>
          <a:p>
            <a:endParaRPr lang="en-US" dirty="0"/>
          </a:p>
          <a:p>
            <a:endParaRPr lang="en-I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8ED092-E27A-4A41-89BB-77DC791AA197}"/>
              </a:ext>
            </a:extLst>
          </p:cNvPr>
          <p:cNvSpPr>
            <a:spLocks noGrp="1"/>
          </p:cNvSpPr>
          <p:nvPr>
            <p:ph sz="quarter" idx="1"/>
          </p:nvPr>
        </p:nvSpPr>
        <p:spPr>
          <a:xfrm>
            <a:off x="304800" y="304800"/>
            <a:ext cx="8534400" cy="6248400"/>
          </a:xfrm>
        </p:spPr>
        <p:txBody>
          <a:bodyPr>
            <a:normAutofit fontScale="92500"/>
          </a:bodyPr>
          <a:lstStyle/>
          <a:p>
            <a:endParaRPr lang="en-US" sz="2200" dirty="0">
              <a:solidFill>
                <a:srgbClr val="42536F"/>
              </a:solidFill>
              <a:effectLst/>
              <a:latin typeface="Calibri" panose="020F0502020204030204" pitchFamily="34" charset="0"/>
              <a:ea typeface="LM Roman 10"/>
              <a:cs typeface="Calibri" panose="020F0502020204030204" pitchFamily="34" charset="0"/>
            </a:endParaRPr>
          </a:p>
          <a:p>
            <a:pPr>
              <a:lnSpc>
                <a:spcPct val="150000"/>
              </a:lnSpc>
            </a:pPr>
            <a:r>
              <a:rPr lang="en-US" sz="2200" dirty="0">
                <a:effectLst/>
                <a:latin typeface="Calibri" panose="020F0502020204030204" pitchFamily="34" charset="0"/>
                <a:ea typeface="LM Roman 10"/>
                <a:cs typeface="Calibri" panose="020F0502020204030204" pitchFamily="34" charset="0"/>
              </a:rPr>
              <a:t>The receptor cells, the information is not only received and transferred but directly processed.</a:t>
            </a:r>
          </a:p>
          <a:p>
            <a:pPr>
              <a:lnSpc>
                <a:spcPct val="150000"/>
              </a:lnSpc>
            </a:pPr>
            <a:r>
              <a:rPr lang="en-US" sz="2200" dirty="0">
                <a:effectLst/>
                <a:latin typeface="Calibri" panose="020F0502020204030204" pitchFamily="34" charset="0"/>
                <a:ea typeface="LM Roman 10"/>
                <a:cs typeface="Calibri" panose="020F0502020204030204" pitchFamily="34" charset="0"/>
              </a:rPr>
              <a:t>Due to continuous stimulation many receptor cells automatically become insensitive to stimuli. </a:t>
            </a:r>
          </a:p>
          <a:p>
            <a:pPr>
              <a:lnSpc>
                <a:spcPct val="150000"/>
              </a:lnSpc>
            </a:pPr>
            <a:r>
              <a:rPr lang="en-US" sz="2200" dirty="0">
                <a:effectLst/>
                <a:latin typeface="Calibri" panose="020F0502020204030204" pitchFamily="34" charset="0"/>
                <a:ea typeface="LM Roman 10"/>
                <a:cs typeface="Calibri" panose="020F0502020204030204" pitchFamily="34" charset="0"/>
              </a:rPr>
              <a:t>Even </a:t>
            </a:r>
            <a:r>
              <a:rPr lang="en-US" sz="2200" spc="-20" dirty="0">
                <a:effectLst/>
                <a:latin typeface="Calibri" panose="020F0502020204030204" pitchFamily="34" charset="0"/>
                <a:ea typeface="LM Roman 10"/>
                <a:cs typeface="Calibri" panose="020F0502020204030204" pitchFamily="34" charset="0"/>
              </a:rPr>
              <a:t>before </a:t>
            </a:r>
            <a:r>
              <a:rPr lang="en-US" sz="2200" dirty="0">
                <a:effectLst/>
                <a:latin typeface="Calibri" panose="020F0502020204030204" pitchFamily="34" charset="0"/>
                <a:ea typeface="LM Roman 10"/>
                <a:cs typeface="Calibri" panose="020F0502020204030204" pitchFamily="34" charset="0"/>
              </a:rPr>
              <a:t>a stimulus reaches the receptor cells, information processing can already </a:t>
            </a:r>
            <a:r>
              <a:rPr lang="en-US" sz="2200" spc="15" dirty="0">
                <a:effectLst/>
                <a:latin typeface="Calibri" panose="020F0502020204030204" pitchFamily="34" charset="0"/>
                <a:ea typeface="LM Roman 10"/>
                <a:cs typeface="Calibri" panose="020F0502020204030204" pitchFamily="34" charset="0"/>
              </a:rPr>
              <a:t>be </a:t>
            </a:r>
            <a:r>
              <a:rPr lang="en-US" sz="2200" dirty="0">
                <a:effectLst/>
                <a:latin typeface="Calibri" panose="020F0502020204030204" pitchFamily="34" charset="0"/>
                <a:ea typeface="LM Roman 10"/>
                <a:cs typeface="Calibri" panose="020F0502020204030204" pitchFamily="34" charset="0"/>
              </a:rPr>
              <a:t>executed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a preceding signal carrying apparatus.</a:t>
            </a:r>
          </a:p>
          <a:p>
            <a:pPr>
              <a:lnSpc>
                <a:spcPct val="150000"/>
              </a:lnSpc>
            </a:pPr>
            <a:r>
              <a:rPr lang="en-US" sz="2200" dirty="0">
                <a:effectLst/>
                <a:latin typeface="Calibri" panose="020F0502020204030204" pitchFamily="34" charset="0"/>
                <a:ea typeface="LM Roman 10"/>
                <a:cs typeface="Calibri" panose="020F0502020204030204" pitchFamily="34" charset="0"/>
              </a:rPr>
              <a:t>The external and the internal ear </a:t>
            </a:r>
            <a:r>
              <a:rPr lang="en-US" sz="2200" spc="-20" dirty="0">
                <a:effectLst/>
                <a:latin typeface="Calibri" panose="020F0502020204030204" pitchFamily="34" charset="0"/>
                <a:ea typeface="LM Roman 10"/>
                <a:cs typeface="Calibri" panose="020F0502020204030204" pitchFamily="34" charset="0"/>
              </a:rPr>
              <a:t>have </a:t>
            </a:r>
            <a:r>
              <a:rPr lang="en-US" sz="2200" dirty="0">
                <a:effectLst/>
                <a:latin typeface="Calibri" panose="020F0502020204030204" pitchFamily="34" charset="0"/>
                <a:ea typeface="LM Roman 10"/>
                <a:cs typeface="Calibri" panose="020F0502020204030204" pitchFamily="34" charset="0"/>
              </a:rPr>
              <a:t>a specific shape to amplify the sound, which allows in association with the sensory cells of the sense of hearing.</a:t>
            </a:r>
          </a:p>
          <a:p>
            <a:pPr>
              <a:lnSpc>
                <a:spcPct val="150000"/>
              </a:lnSpc>
            </a:pPr>
            <a:r>
              <a:rPr lang="en-US" sz="2200" dirty="0">
                <a:latin typeface="Calibri" panose="020F0502020204030204" pitchFamily="34" charset="0"/>
                <a:ea typeface="LM Roman 10"/>
                <a:cs typeface="Calibri" panose="020F0502020204030204" pitchFamily="34" charset="0"/>
              </a:rPr>
              <a:t>T</a:t>
            </a:r>
            <a:r>
              <a:rPr lang="en-US" sz="2200" dirty="0">
                <a:effectLst/>
                <a:latin typeface="Calibri" panose="020F0502020204030204" pitchFamily="34" charset="0"/>
                <a:ea typeface="LM Roman 10"/>
                <a:cs typeface="Calibri" panose="020F0502020204030204" pitchFamily="34" charset="0"/>
              </a:rPr>
              <a:t>he sensory stimulus only to increase logarithmically with the intensity of the heard signal.</a:t>
            </a:r>
            <a:endParaRPr lang="en-IN" sz="2200" dirty="0">
              <a:effectLst/>
              <a:latin typeface="Calibri" panose="020F0502020204030204" pitchFamily="34" charset="0"/>
              <a:ea typeface="LM Roman 10"/>
              <a:cs typeface="Calibri" panose="020F0502020204030204" pitchFamily="34" charset="0"/>
            </a:endParaRPr>
          </a:p>
          <a:p>
            <a:endParaRPr lang="en-IN" dirty="0"/>
          </a:p>
        </p:txBody>
      </p:sp>
    </p:spTree>
    <p:extLst>
      <p:ext uri="{BB962C8B-B14F-4D97-AF65-F5344CB8AC3E}">
        <p14:creationId xmlns:p14="http://schemas.microsoft.com/office/powerpoint/2010/main" val="2781583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DE13895-EA74-4342-8CFE-87D1FA8EDD57}"/>
              </a:ext>
            </a:extLst>
          </p:cNvPr>
          <p:cNvSpPr>
            <a:spLocks noGrp="1"/>
          </p:cNvSpPr>
          <p:nvPr>
            <p:ph sz="quarter" idx="1"/>
          </p:nvPr>
        </p:nvSpPr>
        <p:spPr>
          <a:xfrm>
            <a:off x="381000" y="381000"/>
            <a:ext cx="8305800" cy="6248400"/>
          </a:xfrm>
        </p:spPr>
        <p:txBody>
          <a:bodyPr>
            <a:noAutofit/>
          </a:bodyPr>
          <a:lstStyle/>
          <a:p>
            <a:pPr marL="0" indent="0" algn="ctr">
              <a:lnSpc>
                <a:spcPts val="1100"/>
              </a:lnSpc>
              <a:buNone/>
            </a:pPr>
            <a:endParaRPr lang="en-US" sz="2200" spc="-15" dirty="0">
              <a:effectLst/>
              <a:latin typeface="Calibri" panose="020F0502020204030204" pitchFamily="34" charset="0"/>
              <a:ea typeface="LM Roman 10"/>
              <a:cs typeface="Calibri" panose="020F0502020204030204" pitchFamily="34" charset="0"/>
            </a:endParaRPr>
          </a:p>
          <a:p>
            <a:pPr marL="0" indent="0" algn="ctr">
              <a:lnSpc>
                <a:spcPts val="1100"/>
              </a:lnSpc>
              <a:buNone/>
            </a:pPr>
            <a:r>
              <a:rPr lang="en-US" sz="2400" b="1" spc="-15" dirty="0">
                <a:effectLst/>
                <a:latin typeface="Calibri" panose="020F0502020204030204" pitchFamily="34" charset="0"/>
                <a:ea typeface="LM Roman 10"/>
                <a:cs typeface="Calibri" panose="020F0502020204030204" pitchFamily="34" charset="0"/>
              </a:rPr>
              <a:t>Light sensing organ</a:t>
            </a:r>
          </a:p>
          <a:p>
            <a:pPr marL="0" indent="0" algn="ctr">
              <a:lnSpc>
                <a:spcPts val="1100"/>
              </a:lnSpc>
              <a:buNone/>
            </a:pPr>
            <a:endParaRPr lang="en-US" sz="2200" b="1" spc="-15" dirty="0">
              <a:effectLst/>
              <a:latin typeface="Calibri" panose="020F0502020204030204" pitchFamily="34" charset="0"/>
              <a:ea typeface="LM Roman 10"/>
              <a:cs typeface="Calibri" panose="020F0502020204030204" pitchFamily="34" charset="0"/>
            </a:endParaRPr>
          </a:p>
          <a:p>
            <a:pPr algn="just">
              <a:spcBef>
                <a:spcPts val="55"/>
              </a:spcBef>
            </a:pPr>
            <a:r>
              <a:rPr lang="en-US" sz="2200" dirty="0">
                <a:latin typeface="Calibri" panose="020F0502020204030204" pitchFamily="34" charset="0"/>
                <a:ea typeface="LM Roman 10"/>
                <a:cs typeface="Calibri" panose="020F0502020204030204" pitchFamily="34" charset="0"/>
              </a:rPr>
              <a:t>S</a:t>
            </a:r>
            <a:r>
              <a:rPr lang="en-US" sz="2200" dirty="0">
                <a:effectLst/>
                <a:latin typeface="Calibri" panose="020F0502020204030204" pitchFamily="34" charset="0"/>
                <a:ea typeface="LM Roman 10"/>
                <a:cs typeface="Calibri" panose="020F0502020204030204" pitchFamily="34" charset="0"/>
              </a:rPr>
              <a:t>ensory organs can detect electromagnetic radiation.</a:t>
            </a:r>
          </a:p>
          <a:p>
            <a:pPr algn="just">
              <a:spcBef>
                <a:spcPts val="55"/>
              </a:spcBef>
            </a:pPr>
            <a:r>
              <a:rPr lang="en-US" sz="2200" dirty="0">
                <a:effectLst/>
                <a:latin typeface="Calibri" panose="020F0502020204030204" pitchFamily="34" charset="0"/>
                <a:ea typeface="LM Roman 10"/>
                <a:cs typeface="Calibri" panose="020F0502020204030204" pitchFamily="34" charset="0"/>
              </a:rPr>
              <a:t>The </a:t>
            </a:r>
            <a:r>
              <a:rPr lang="en-US" sz="2200" spc="-15" dirty="0">
                <a:effectLst/>
                <a:latin typeface="Calibri" panose="020F0502020204030204" pitchFamily="34" charset="0"/>
                <a:ea typeface="LM Roman 10"/>
                <a:cs typeface="Calibri" panose="020F0502020204030204" pitchFamily="34" charset="0"/>
              </a:rPr>
              <a:t>wavelength </a:t>
            </a:r>
            <a:r>
              <a:rPr lang="en-US" sz="2200" dirty="0">
                <a:effectLst/>
                <a:latin typeface="Calibri" panose="020F0502020204030204" pitchFamily="34" charset="0"/>
                <a:ea typeface="LM Roman 10"/>
                <a:cs typeface="Calibri" panose="020F0502020204030204" pitchFamily="34" charset="0"/>
              </a:rPr>
              <a:t>range of the radiation</a:t>
            </a:r>
            <a:r>
              <a:rPr lang="en-US" sz="2200" spc="-20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perceivable</a:t>
            </a:r>
            <a:r>
              <a:rPr lang="en-US" sz="2200" spc="-65" dirty="0">
                <a:effectLst/>
                <a:latin typeface="Calibri" panose="020F0502020204030204" pitchFamily="34" charset="0"/>
                <a:ea typeface="LM Roman 10"/>
                <a:cs typeface="Calibri" panose="020F0502020204030204" pitchFamily="34" charset="0"/>
              </a:rPr>
              <a:t> </a:t>
            </a:r>
            <a:r>
              <a:rPr lang="en-US" sz="2200" spc="-20" dirty="0">
                <a:effectLst/>
                <a:latin typeface="Calibri" panose="020F0502020204030204" pitchFamily="34" charset="0"/>
                <a:ea typeface="LM Roman 10"/>
                <a:cs typeface="Calibri" panose="020F0502020204030204" pitchFamily="34" charset="0"/>
              </a:rPr>
              <a:t>by</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human</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eye</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is</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called</a:t>
            </a:r>
            <a:r>
              <a:rPr lang="en-US" sz="2200" spc="-7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visible </a:t>
            </a:r>
            <a:r>
              <a:rPr lang="en-US" sz="2200" spc="-15" dirty="0">
                <a:effectLst/>
                <a:latin typeface="Calibri" panose="020F0502020204030204" pitchFamily="34" charset="0"/>
                <a:ea typeface="LM Roman 10"/>
                <a:cs typeface="Calibri" panose="020F0502020204030204" pitchFamily="34" charset="0"/>
              </a:rPr>
              <a:t>range </a:t>
            </a:r>
            <a:r>
              <a:rPr lang="en-US" sz="2200" dirty="0">
                <a:effectLst/>
                <a:latin typeface="Calibri" panose="020F0502020204030204" pitchFamily="34" charset="0"/>
                <a:ea typeface="LM Roman 10"/>
                <a:cs typeface="Calibri" panose="020F0502020204030204" pitchFamily="34" charset="0"/>
              </a:rPr>
              <a:t>or simply light. </a:t>
            </a:r>
          </a:p>
          <a:p>
            <a:pPr algn="just">
              <a:spcBef>
                <a:spcPts val="55"/>
              </a:spcBef>
            </a:pPr>
            <a:r>
              <a:rPr lang="en-US" sz="2200" dirty="0">
                <a:effectLst/>
                <a:latin typeface="Calibri" panose="020F0502020204030204" pitchFamily="34" charset="0"/>
                <a:ea typeface="LM Roman 10"/>
                <a:cs typeface="Calibri" panose="020F0502020204030204" pitchFamily="34" charset="0"/>
              </a:rPr>
              <a:t>The different </a:t>
            </a:r>
            <a:r>
              <a:rPr lang="en-US" sz="2200" spc="-20" dirty="0">
                <a:effectLst/>
                <a:latin typeface="Calibri" panose="020F0502020204030204" pitchFamily="34" charset="0"/>
                <a:ea typeface="LM Roman 10"/>
                <a:cs typeface="Calibri" panose="020F0502020204030204" pitchFamily="34" charset="0"/>
              </a:rPr>
              <a:t>wave</a:t>
            </a:r>
            <a:r>
              <a:rPr lang="en-US" sz="2200" dirty="0">
                <a:effectLst/>
                <a:latin typeface="Calibri" panose="020F0502020204030204" pitchFamily="34" charset="0"/>
                <a:ea typeface="LM Roman 10"/>
                <a:cs typeface="Calibri" panose="020F0502020204030204" pitchFamily="34" charset="0"/>
              </a:rPr>
              <a:t>lengths are perceived </a:t>
            </a:r>
            <a:r>
              <a:rPr lang="en-US" sz="2200" spc="-15"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the human eye as different colors.</a:t>
            </a:r>
            <a:endParaRPr lang="en-US" sz="2200" dirty="0">
              <a:latin typeface="Calibri" panose="020F0502020204030204" pitchFamily="34" charset="0"/>
              <a:ea typeface="LM Roman 10"/>
              <a:cs typeface="Calibri" panose="020F0502020204030204" pitchFamily="34" charset="0"/>
            </a:endParaRPr>
          </a:p>
          <a:p>
            <a:pPr marR="974090" algn="just"/>
            <a:r>
              <a:rPr lang="en-US" sz="2200" dirty="0">
                <a:effectLst/>
                <a:latin typeface="Calibri" panose="020F0502020204030204" pitchFamily="34" charset="0"/>
                <a:ea typeface="LM Roman 10"/>
                <a:cs typeface="Calibri" panose="020F0502020204030204" pitchFamily="34" charset="0"/>
              </a:rPr>
              <a:t>Fast flying insects (dragon fly)  and crustaceans (</a:t>
            </a:r>
            <a:r>
              <a:rPr lang="en-IN" sz="2200" b="0" i="0" dirty="0">
                <a:effectLst/>
                <a:latin typeface="Calibri" panose="020F0502020204030204" pitchFamily="34" charset="0"/>
                <a:cs typeface="Calibri" panose="020F0502020204030204" pitchFamily="34" charset="0"/>
              </a:rPr>
              <a:t>crabs, lobsters, crayfish, shrimps</a:t>
            </a:r>
            <a:r>
              <a:rPr lang="en-IN" sz="1600" b="0" i="0" dirty="0">
                <a:solidFill>
                  <a:srgbClr val="4D5156"/>
                </a:solidFill>
                <a:effectLst/>
                <a:latin typeface="arial" panose="020B0604020202020204" pitchFamily="34" charset="0"/>
              </a:rPr>
              <a:t>)</a:t>
            </a:r>
            <a:r>
              <a:rPr lang="en-US" sz="2200" dirty="0">
                <a:effectLst/>
                <a:latin typeface="Calibri" panose="020F0502020204030204" pitchFamily="34" charset="0"/>
                <a:ea typeface="LM Roman 10"/>
                <a:cs typeface="Calibri" panose="020F0502020204030204" pitchFamily="34" charset="0"/>
              </a:rPr>
              <a:t> are example of </a:t>
            </a:r>
            <a:r>
              <a:rPr lang="en-US" sz="2200" b="1" spc="-20" dirty="0">
                <a:latin typeface="Calibri" panose="020F0502020204030204" pitchFamily="34" charset="0"/>
                <a:ea typeface="LM Roman 10"/>
                <a:cs typeface="Calibri" panose="020F0502020204030204" pitchFamily="34" charset="0"/>
              </a:rPr>
              <a:t>c</a:t>
            </a:r>
            <a:r>
              <a:rPr lang="en-US" sz="2200" b="1" spc="-20" dirty="0">
                <a:effectLst/>
                <a:latin typeface="Calibri" panose="020F0502020204030204" pitchFamily="34" charset="0"/>
                <a:ea typeface="LM Roman 10"/>
                <a:cs typeface="Calibri" panose="020F0502020204030204" pitchFamily="34" charset="0"/>
              </a:rPr>
              <a:t>ompound </a:t>
            </a:r>
            <a:r>
              <a:rPr lang="en-US" sz="2200" b="1" dirty="0">
                <a:effectLst/>
                <a:latin typeface="Calibri" panose="020F0502020204030204" pitchFamily="34" charset="0"/>
                <a:ea typeface="LM Roman 10"/>
                <a:cs typeface="Calibri" panose="020F0502020204030204" pitchFamily="34" charset="0"/>
              </a:rPr>
              <a:t>eye</a:t>
            </a:r>
            <a:r>
              <a:rPr lang="en-US" sz="2200" dirty="0">
                <a:effectLst/>
                <a:latin typeface="Calibri" panose="020F0502020204030204" pitchFamily="34" charset="0"/>
                <a:ea typeface="LM Roman 10"/>
                <a:cs typeface="Calibri" panose="020F0502020204030204" pitchFamily="34" charset="0"/>
              </a:rPr>
              <a:t>. </a:t>
            </a:r>
            <a:r>
              <a:rPr lang="en-US" sz="2200" spc="335" dirty="0">
                <a:effectLst/>
                <a:latin typeface="Calibri" panose="020F0502020204030204" pitchFamily="34" charset="0"/>
                <a:ea typeface="LM Roman 10"/>
                <a:cs typeface="Calibri" panose="020F0502020204030204" pitchFamily="34" charset="0"/>
              </a:rPr>
              <a:t> </a:t>
            </a:r>
            <a:endParaRPr lang="en-IN" sz="2200" dirty="0">
              <a:effectLst/>
              <a:latin typeface="Calibri" panose="020F0502020204030204" pitchFamily="34" charset="0"/>
              <a:ea typeface="LM Roman 10"/>
              <a:cs typeface="Calibri" panose="020F0502020204030204" pitchFamily="34" charset="0"/>
            </a:endParaRPr>
          </a:p>
          <a:p>
            <a:pPr marR="974090" algn="just"/>
            <a:r>
              <a:rPr lang="en-US" sz="2200" dirty="0">
                <a:effectLst/>
                <a:latin typeface="Calibri" panose="020F0502020204030204" pitchFamily="34" charset="0"/>
                <a:ea typeface="LM Roman 10"/>
                <a:cs typeface="Calibri" panose="020F0502020204030204" pitchFamily="34" charset="0"/>
              </a:rPr>
              <a:t>The</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compound eye consists of a great number of small, </a:t>
            </a:r>
            <a:r>
              <a:rPr lang="en-US" sz="2200" b="1" dirty="0">
                <a:effectLst/>
                <a:latin typeface="Calibri" panose="020F0502020204030204" pitchFamily="34" charset="0"/>
                <a:ea typeface="LM Roman 10"/>
                <a:cs typeface="Calibri" panose="020F0502020204030204" pitchFamily="34" charset="0"/>
              </a:rPr>
              <a:t>individual eyes</a:t>
            </a:r>
            <a:r>
              <a:rPr lang="en-US" sz="2200" dirty="0">
                <a:effectLst/>
                <a:latin typeface="Calibri" panose="020F0502020204030204" pitchFamily="34" charset="0"/>
                <a:ea typeface="LM Roman 10"/>
                <a:cs typeface="Calibri" panose="020F0502020204030204" pitchFamily="34" charset="0"/>
              </a:rPr>
              <a:t>. </a:t>
            </a:r>
            <a:endParaRPr lang="en-IN" sz="2200" dirty="0">
              <a:effectLst/>
              <a:latin typeface="Calibri" panose="020F0502020204030204" pitchFamily="34" charset="0"/>
              <a:ea typeface="LM Roman 10"/>
              <a:cs typeface="Calibri" panose="020F0502020204030204" pitchFamily="34" charset="0"/>
            </a:endParaRPr>
          </a:p>
          <a:p>
            <a:pPr marR="974090" algn="just"/>
            <a:r>
              <a:rPr lang="en-US" sz="2200" spc="-15" dirty="0">
                <a:effectLst/>
                <a:latin typeface="Calibri" panose="020F0502020204030204" pitchFamily="34" charset="0"/>
                <a:ea typeface="LM Roman 10"/>
                <a:cs typeface="Calibri" panose="020F0502020204030204" pitchFamily="34" charset="0"/>
              </a:rPr>
              <a:t>Each </a:t>
            </a:r>
            <a:r>
              <a:rPr lang="en-US" sz="2200" dirty="0">
                <a:effectLst/>
                <a:latin typeface="Calibri" panose="020F0502020204030204" pitchFamily="34" charset="0"/>
                <a:ea typeface="LM Roman 10"/>
                <a:cs typeface="Calibri" panose="020F0502020204030204" pitchFamily="34" charset="0"/>
              </a:rPr>
              <a:t>individual eye has its </a:t>
            </a:r>
            <a:r>
              <a:rPr lang="en-US" sz="2200" spc="-15" dirty="0">
                <a:effectLst/>
                <a:latin typeface="Calibri" panose="020F0502020204030204" pitchFamily="34" charset="0"/>
                <a:ea typeface="LM Roman 10"/>
                <a:cs typeface="Calibri" panose="020F0502020204030204" pitchFamily="34" charset="0"/>
              </a:rPr>
              <a:t>own </a:t>
            </a:r>
            <a:r>
              <a:rPr lang="en-US" sz="2200" dirty="0">
                <a:effectLst/>
                <a:latin typeface="Calibri" panose="020F0502020204030204" pitchFamily="34" charset="0"/>
                <a:ea typeface="LM Roman 10"/>
                <a:cs typeface="Calibri" panose="020F0502020204030204" pitchFamily="34" charset="0"/>
              </a:rPr>
              <a:t>nerve fiber which is connected to the insect brain. </a:t>
            </a:r>
          </a:p>
          <a:p>
            <a:pPr marR="974090" algn="just"/>
            <a:r>
              <a:rPr lang="en-US" sz="2200" dirty="0">
                <a:effectLst/>
                <a:latin typeface="Calibri" panose="020F0502020204030204" pitchFamily="34" charset="0"/>
                <a:ea typeface="LM Roman 10"/>
                <a:cs typeface="Calibri" panose="020F0502020204030204" pitchFamily="34" charset="0"/>
              </a:rPr>
              <a:t>The spatial</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resolution,</a:t>
            </a:r>
            <a:r>
              <a:rPr lang="en-US" sz="2200" spc="-5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compound</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eyes</a:t>
            </a:r>
            <a:r>
              <a:rPr lang="en-US" sz="2200" spc="-65" dirty="0">
                <a:effectLst/>
                <a:latin typeface="Calibri" panose="020F0502020204030204" pitchFamily="34" charset="0"/>
                <a:ea typeface="LM Roman 10"/>
                <a:cs typeface="Calibri" panose="020F0502020204030204" pitchFamily="34" charset="0"/>
              </a:rPr>
              <a:t> </a:t>
            </a:r>
            <a:r>
              <a:rPr lang="en-US" sz="2200" spc="-15" dirty="0">
                <a:effectLst/>
                <a:latin typeface="Calibri" panose="020F0502020204030204" pitchFamily="34" charset="0"/>
                <a:ea typeface="LM Roman 10"/>
                <a:cs typeface="Calibri" panose="020F0502020204030204" pitchFamily="34" charset="0"/>
              </a:rPr>
              <a:t>must </a:t>
            </a:r>
            <a:r>
              <a:rPr lang="en-US" sz="2200" spc="15" dirty="0">
                <a:effectLst/>
                <a:latin typeface="Calibri" panose="020F0502020204030204" pitchFamily="34" charset="0"/>
                <a:ea typeface="LM Roman 10"/>
                <a:cs typeface="Calibri" panose="020F0502020204030204" pitchFamily="34" charset="0"/>
              </a:rPr>
              <a:t>be</a:t>
            </a:r>
            <a:r>
              <a:rPr lang="en-US" sz="2200" spc="-6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very</a:t>
            </a:r>
            <a:r>
              <a:rPr lang="en-US" sz="2200" spc="-60" dirty="0">
                <a:effectLst/>
                <a:latin typeface="Calibri" panose="020F0502020204030204" pitchFamily="34" charset="0"/>
                <a:ea typeface="LM Roman 10"/>
                <a:cs typeface="Calibri" panose="020F0502020204030204" pitchFamily="34" charset="0"/>
              </a:rPr>
              <a:t> </a:t>
            </a:r>
            <a:r>
              <a:rPr lang="en-US" sz="2200" spc="-15" dirty="0">
                <a:effectLst/>
                <a:latin typeface="Calibri" panose="020F0502020204030204" pitchFamily="34" charset="0"/>
                <a:ea typeface="LM Roman 10"/>
                <a:cs typeface="Calibri" panose="020F0502020204030204" pitchFamily="34" charset="0"/>
              </a:rPr>
              <a:t>low</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and</a:t>
            </a:r>
            <a:r>
              <a:rPr lang="en-US" sz="2200" spc="-60" dirty="0">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image</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is</a:t>
            </a:r>
            <a:r>
              <a:rPr lang="en-US" sz="2200" spc="-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blurred.</a:t>
            </a:r>
            <a:endParaRPr lang="en-IN" sz="2200" dirty="0">
              <a:effectLst/>
              <a:latin typeface="Calibri" panose="020F0502020204030204" pitchFamily="34" charset="0"/>
              <a:ea typeface="LM Roman 10"/>
              <a:cs typeface="Calibri" panose="020F0502020204030204" pitchFamily="34" charset="0"/>
            </a:endParaRPr>
          </a:p>
          <a:p>
            <a:pPr marL="0" marR="974090" indent="0" algn="just">
              <a:lnSpc>
                <a:spcPct val="85000"/>
              </a:lnSpc>
              <a:spcAft>
                <a:spcPts val="0"/>
              </a:spcAft>
              <a:buNone/>
            </a:pPr>
            <a:endParaRPr lang="en-IN" sz="2200" dirty="0">
              <a:effectLst/>
              <a:latin typeface="Calibri" panose="020F0502020204030204" pitchFamily="34" charset="0"/>
              <a:ea typeface="LM Roman 10"/>
              <a:cs typeface="Calibri" panose="020F0502020204030204" pitchFamily="34" charset="0"/>
            </a:endParaRPr>
          </a:p>
          <a:p>
            <a:endParaRPr lang="en-US" sz="2200" dirty="0">
              <a:effectLst/>
              <a:latin typeface="Calibri" panose="020F0502020204030204" pitchFamily="34" charset="0"/>
              <a:ea typeface="LM Roman 10"/>
              <a:cs typeface="Calibri" panose="020F0502020204030204" pitchFamily="34" charset="0"/>
            </a:endParaRPr>
          </a:p>
          <a:p>
            <a:endParaRPr lang="en-IN" sz="2200" dirty="0"/>
          </a:p>
        </p:txBody>
      </p:sp>
    </p:spTree>
    <p:extLst>
      <p:ext uri="{BB962C8B-B14F-4D97-AF65-F5344CB8AC3E}">
        <p14:creationId xmlns:p14="http://schemas.microsoft.com/office/powerpoint/2010/main" val="29613658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D2D636E-1E40-4F92-8009-8785F8161291}"/>
              </a:ext>
            </a:extLst>
          </p:cNvPr>
          <p:cNvSpPr>
            <a:spLocks noGrp="1"/>
          </p:cNvSpPr>
          <p:nvPr>
            <p:ph sz="quarter" idx="1"/>
          </p:nvPr>
        </p:nvSpPr>
        <p:spPr>
          <a:xfrm>
            <a:off x="304800" y="304800"/>
            <a:ext cx="8534400" cy="62484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Compound eye</a:t>
            </a:r>
          </a:p>
          <a:p>
            <a:pPr marL="0" indent="0" algn="ctr">
              <a:buNone/>
            </a:pPr>
            <a:endParaRPr lang="en-IN" sz="24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xmlns="" id="{845157F7-AA40-4745-9E31-D875127B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10" y="1600200"/>
            <a:ext cx="7827217" cy="4397374"/>
          </a:xfrm>
          <a:prstGeom prst="rect">
            <a:avLst/>
          </a:prstGeom>
        </p:spPr>
      </p:pic>
    </p:spTree>
    <p:extLst>
      <p:ext uri="{BB962C8B-B14F-4D97-AF65-F5344CB8AC3E}">
        <p14:creationId xmlns:p14="http://schemas.microsoft.com/office/powerpoint/2010/main" val="40930766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8755F5F-FF38-4B61-B485-B679425FB2D3}"/>
              </a:ext>
            </a:extLst>
          </p:cNvPr>
          <p:cNvSpPr>
            <a:spLocks noGrp="1"/>
          </p:cNvSpPr>
          <p:nvPr>
            <p:ph sz="quarter" idx="1"/>
          </p:nvPr>
        </p:nvSpPr>
        <p:spPr>
          <a:xfrm>
            <a:off x="381000" y="381000"/>
            <a:ext cx="8382000" cy="6248400"/>
          </a:xfrm>
        </p:spPr>
        <p:txBody>
          <a:bodyPr>
            <a:normAutofit fontScale="85000" lnSpcReduction="10000"/>
          </a:bodyPr>
          <a:lstStyle/>
          <a:p>
            <a:pPr marL="69850" marR="27940" algn="just">
              <a:lnSpc>
                <a:spcPct val="85000"/>
              </a:lnSpc>
              <a:spcAft>
                <a:spcPts val="0"/>
              </a:spcAft>
            </a:pPr>
            <a:endParaRPr lang="en-US" sz="2200" dirty="0">
              <a:effectLst/>
              <a:latin typeface="Calibri" panose="020F0502020204030204" pitchFamily="34" charset="0"/>
              <a:ea typeface="LM Roman 10"/>
              <a:cs typeface="Calibri" panose="020F0502020204030204" pitchFamily="34" charset="0"/>
            </a:endParaRPr>
          </a:p>
          <a:p>
            <a:pPr marL="69850" marR="27940" algn="just">
              <a:lnSpc>
                <a:spcPct val="150000"/>
              </a:lnSpc>
              <a:spcAft>
                <a:spcPts val="0"/>
              </a:spcAft>
            </a:pPr>
            <a:r>
              <a:rPr lang="en-US" sz="2400" dirty="0">
                <a:effectLst/>
                <a:latin typeface="Calibri" panose="020F0502020204030204" pitchFamily="34" charset="0"/>
                <a:ea typeface="LM Roman 10"/>
                <a:cs typeface="Calibri" panose="020F0502020204030204" pitchFamily="34" charset="0"/>
              </a:rPr>
              <a:t>Octopus species are example of </a:t>
            </a:r>
            <a:r>
              <a:rPr lang="en-US" sz="2400" b="1" dirty="0">
                <a:effectLst/>
                <a:latin typeface="Calibri" panose="020F0502020204030204" pitchFamily="34" charset="0"/>
                <a:ea typeface="LM Roman 10"/>
                <a:cs typeface="Calibri" panose="020F0502020204030204" pitchFamily="34" charset="0"/>
              </a:rPr>
              <a:t>Pinhole eyes</a:t>
            </a:r>
            <a:r>
              <a:rPr lang="en-US" sz="2400" dirty="0">
                <a:effectLst/>
                <a:latin typeface="Calibri" panose="020F0502020204030204" pitchFamily="34" charset="0"/>
                <a:ea typeface="LM Roman 10"/>
                <a:cs typeface="Calibri" panose="020F0502020204030204" pitchFamily="34" charset="0"/>
              </a:rPr>
              <a:t>, similar</a:t>
            </a:r>
            <a:r>
              <a:rPr lang="en-US" sz="2400" spc="14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to</a:t>
            </a:r>
            <a:r>
              <a:rPr lang="en-US" sz="2400" spc="14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a</a:t>
            </a:r>
            <a:r>
              <a:rPr lang="en-US" sz="2400" spc="14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pinhole</a:t>
            </a:r>
            <a:r>
              <a:rPr lang="en-US" sz="2400" spc="14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camera. </a:t>
            </a:r>
            <a:r>
              <a:rPr lang="en-US" sz="2400" spc="210" dirty="0">
                <a:effectLst/>
                <a:latin typeface="Calibri" panose="020F0502020204030204" pitchFamily="34" charset="0"/>
                <a:ea typeface="LM Roman 10"/>
                <a:cs typeface="Calibri" panose="020F0502020204030204" pitchFamily="34" charset="0"/>
              </a:rPr>
              <a:t> </a:t>
            </a:r>
            <a:endParaRPr lang="en-IN" sz="2400" dirty="0">
              <a:effectLst/>
              <a:latin typeface="Calibri" panose="020F0502020204030204" pitchFamily="34" charset="0"/>
              <a:ea typeface="LM Roman 10"/>
              <a:cs typeface="Calibri" panose="020F0502020204030204" pitchFamily="34" charset="0"/>
            </a:endParaRPr>
          </a:p>
          <a:p>
            <a:pPr marL="69850" marR="27940" algn="just">
              <a:lnSpc>
                <a:spcPct val="150000"/>
              </a:lnSpc>
              <a:spcAft>
                <a:spcPts val="0"/>
              </a:spcAft>
            </a:pPr>
            <a:r>
              <a:rPr lang="en-US" sz="2400" dirty="0">
                <a:effectLst/>
                <a:latin typeface="Calibri" panose="020F0502020204030204" pitchFamily="34" charset="0"/>
                <a:ea typeface="LM Roman 10"/>
                <a:cs typeface="Calibri" panose="020F0502020204030204" pitchFamily="34" charset="0"/>
              </a:rPr>
              <a:t>A pinhole eye has a very small opening for light </a:t>
            </a:r>
            <a:r>
              <a:rPr lang="en-US" sz="2400" spc="-25" dirty="0">
                <a:effectLst/>
                <a:latin typeface="Calibri" panose="020F0502020204030204" pitchFamily="34" charset="0"/>
                <a:ea typeface="LM Roman 10"/>
                <a:cs typeface="Calibri" panose="020F0502020204030204" pitchFamily="34" charset="0"/>
              </a:rPr>
              <a:t>entry.</a:t>
            </a:r>
          </a:p>
          <a:p>
            <a:pPr marL="69850" marR="27940" algn="just">
              <a:lnSpc>
                <a:spcPct val="150000"/>
              </a:lnSpc>
              <a:spcAft>
                <a:spcPts val="0"/>
              </a:spcAft>
            </a:pPr>
            <a:r>
              <a:rPr lang="en-US" sz="2400" spc="-25" dirty="0">
                <a:effectLst/>
                <a:latin typeface="Calibri" panose="020F0502020204030204" pitchFamily="34" charset="0"/>
                <a:ea typeface="LM Roman 10"/>
                <a:cs typeface="Calibri" panose="020F0502020204030204" pitchFamily="34" charset="0"/>
              </a:rPr>
              <a:t>It </a:t>
            </a:r>
            <a:r>
              <a:rPr lang="en-US" sz="2400" dirty="0">
                <a:effectLst/>
                <a:latin typeface="Calibri" panose="020F0502020204030204" pitchFamily="34" charset="0"/>
                <a:ea typeface="LM Roman 10"/>
                <a:cs typeface="Calibri" panose="020F0502020204030204" pitchFamily="34" charset="0"/>
              </a:rPr>
              <a:t>projects a sharp image onto the sensory cells behind. </a:t>
            </a:r>
          </a:p>
          <a:p>
            <a:pPr marL="69850" marR="27940" algn="just">
              <a:lnSpc>
                <a:spcPct val="150000"/>
              </a:lnSpc>
              <a:spcAft>
                <a:spcPts val="0"/>
              </a:spcAft>
            </a:pPr>
            <a:r>
              <a:rPr lang="en-US" sz="2400" dirty="0">
                <a:effectLst/>
                <a:latin typeface="Calibri" panose="020F0502020204030204" pitchFamily="34" charset="0"/>
                <a:ea typeface="LM Roman 10"/>
                <a:cs typeface="Calibri" panose="020F0502020204030204" pitchFamily="34" charset="0"/>
              </a:rPr>
              <a:t>The spatial resolution is </a:t>
            </a:r>
            <a:r>
              <a:rPr lang="en-US" sz="2400" spc="-20" dirty="0">
                <a:effectLst/>
                <a:latin typeface="Calibri" panose="020F0502020204030204" pitchFamily="34" charset="0"/>
                <a:ea typeface="LM Roman 10"/>
                <a:cs typeface="Calibri" panose="020F0502020204030204" pitchFamily="34" charset="0"/>
              </a:rPr>
              <a:t>much </a:t>
            </a:r>
            <a:r>
              <a:rPr lang="en-US" sz="2400" dirty="0">
                <a:effectLst/>
                <a:latin typeface="Calibri" panose="020F0502020204030204" pitchFamily="34" charset="0"/>
                <a:ea typeface="LM Roman 10"/>
                <a:cs typeface="Calibri" panose="020F0502020204030204" pitchFamily="34" charset="0"/>
              </a:rPr>
              <a:t>higher than in the compound eye. </a:t>
            </a:r>
            <a:endParaRPr lang="en-IN" sz="2400" dirty="0">
              <a:effectLst/>
              <a:latin typeface="Calibri" panose="020F0502020204030204" pitchFamily="34" charset="0"/>
              <a:ea typeface="LM Roman 10"/>
              <a:cs typeface="Calibri" panose="020F0502020204030204" pitchFamily="34" charset="0"/>
            </a:endParaRPr>
          </a:p>
          <a:p>
            <a:pPr marR="224155" algn="just">
              <a:lnSpc>
                <a:spcPct val="150000"/>
              </a:lnSpc>
              <a:spcBef>
                <a:spcPts val="200"/>
              </a:spcBef>
              <a:tabLst>
                <a:tab pos="645160" algn="l"/>
              </a:tabLst>
            </a:pPr>
            <a:r>
              <a:rPr lang="en-US" sz="2400" b="1" dirty="0">
                <a:effectLst/>
                <a:latin typeface="Calibri" panose="020F0502020204030204" pitchFamily="34" charset="0"/>
                <a:ea typeface="Times New Roman" panose="02020603050405020304" pitchFamily="18" charset="0"/>
                <a:cs typeface="Calibri" panose="020F0502020204030204" pitchFamily="34" charset="0"/>
              </a:rPr>
              <a:t>Single lens eyes </a:t>
            </a:r>
            <a:r>
              <a:rPr lang="en-US" sz="2400" dirty="0">
                <a:effectLst/>
                <a:latin typeface="Calibri" panose="020F0502020204030204" pitchFamily="34" charset="0"/>
                <a:ea typeface="Times New Roman" panose="02020603050405020304" pitchFamily="18" charset="0"/>
                <a:cs typeface="Calibri" panose="020F0502020204030204" pitchFamily="34" charset="0"/>
              </a:rPr>
              <a:t>combine</a:t>
            </a:r>
            <a:r>
              <a:rPr lang="en-US" sz="2400" spc="-195" dirty="0">
                <a:effectLst/>
                <a:latin typeface="Calibri" panose="020F0502020204030204" pitchFamily="34" charset="0"/>
                <a:ea typeface="Times New Roman" panose="02020603050405020304" pitchFamily="18" charset="0"/>
                <a:cs typeface="Calibri" panose="020F0502020204030204" pitchFamily="34" charset="0"/>
              </a:rPr>
              <a:t> </a:t>
            </a:r>
            <a:r>
              <a:rPr lang="en-US" sz="2400" dirty="0">
                <a:effectLst/>
                <a:latin typeface="Calibri" panose="020F0502020204030204" pitchFamily="34" charset="0"/>
                <a:ea typeface="Times New Roman" panose="02020603050405020304" pitchFamily="18" charset="0"/>
                <a:cs typeface="Calibri" panose="020F0502020204030204" pitchFamily="34" charset="0"/>
              </a:rPr>
              <a:t>the advantages of the other </a:t>
            </a:r>
            <a:r>
              <a:rPr lang="en-US" sz="2400" spc="-25" dirty="0">
                <a:effectLst/>
                <a:latin typeface="Calibri" panose="020F0502020204030204" pitchFamily="34" charset="0"/>
                <a:ea typeface="Times New Roman" panose="02020603050405020304" pitchFamily="18" charset="0"/>
                <a:cs typeface="Calibri" panose="020F0502020204030204" pitchFamily="34" charset="0"/>
              </a:rPr>
              <a:t>two </a:t>
            </a:r>
            <a:r>
              <a:rPr lang="en-US" sz="2400" spc="-15" dirty="0">
                <a:effectLst/>
                <a:latin typeface="Calibri" panose="020F0502020204030204" pitchFamily="34" charset="0"/>
                <a:ea typeface="Times New Roman" panose="02020603050405020304" pitchFamily="18" charset="0"/>
                <a:cs typeface="Calibri" panose="020F0502020204030204" pitchFamily="34" charset="0"/>
              </a:rPr>
              <a:t>eye </a:t>
            </a:r>
            <a:r>
              <a:rPr lang="en-US" sz="2400" dirty="0">
                <a:effectLst/>
                <a:latin typeface="Calibri" panose="020F0502020204030204" pitchFamily="34" charset="0"/>
                <a:ea typeface="Times New Roman" panose="02020603050405020304" pitchFamily="18" charset="0"/>
                <a:cs typeface="Calibri" panose="020F0502020204030204" pitchFamily="34" charset="0"/>
              </a:rPr>
              <a:t>types, but they </a:t>
            </a:r>
            <a:r>
              <a:rPr lang="en-US" sz="2400" spc="-15" dirty="0">
                <a:effectLst/>
                <a:latin typeface="Calibri" panose="020F0502020204030204" pitchFamily="34" charset="0"/>
                <a:ea typeface="Times New Roman" panose="02020603050405020304" pitchFamily="18" charset="0"/>
                <a:cs typeface="Calibri" panose="020F0502020204030204" pitchFamily="34" charset="0"/>
              </a:rPr>
              <a:t>are </a:t>
            </a:r>
            <a:r>
              <a:rPr lang="en-US" sz="2400" spc="-30" dirty="0">
                <a:effectLst/>
                <a:latin typeface="Calibri" panose="020F0502020204030204" pitchFamily="34" charset="0"/>
                <a:ea typeface="Times New Roman" panose="02020603050405020304" pitchFamily="18" charset="0"/>
                <a:cs typeface="Calibri" panose="020F0502020204030204" pitchFamily="34" charset="0"/>
              </a:rPr>
              <a:t>more </a:t>
            </a:r>
            <a:r>
              <a:rPr lang="en-US" sz="2400" dirty="0">
                <a:effectLst/>
                <a:latin typeface="Calibri" panose="020F0502020204030204" pitchFamily="34" charset="0"/>
                <a:ea typeface="Times New Roman" panose="02020603050405020304" pitchFamily="18" charset="0"/>
                <a:cs typeface="Calibri" panose="020F0502020204030204" pitchFamily="34" charset="0"/>
              </a:rPr>
              <a:t>complex.</a:t>
            </a:r>
            <a:endParaRPr lang="en-IN" sz="24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50000"/>
              </a:lnSpc>
            </a:pPr>
            <a:r>
              <a:rPr lang="en-US" sz="2400" dirty="0">
                <a:effectLst/>
                <a:latin typeface="Calibri" panose="020F0502020204030204" pitchFamily="34" charset="0"/>
                <a:ea typeface="LM Roman 10"/>
                <a:cs typeface="Calibri" panose="020F0502020204030204" pitchFamily="34" charset="0"/>
              </a:rPr>
              <a:t>The light sensing organ common in </a:t>
            </a:r>
            <a:r>
              <a:rPr lang="en-US" sz="2400" spc="-20" dirty="0">
                <a:effectLst/>
                <a:latin typeface="Calibri" panose="020F0502020204030204" pitchFamily="34" charset="0"/>
                <a:ea typeface="LM Roman 10"/>
                <a:cs typeface="Calibri" panose="020F0502020204030204" pitchFamily="34" charset="0"/>
              </a:rPr>
              <a:t>verte</a:t>
            </a:r>
            <a:r>
              <a:rPr lang="en-US" sz="2400" dirty="0">
                <a:effectLst/>
                <a:latin typeface="Calibri" panose="020F0502020204030204" pitchFamily="34" charset="0"/>
                <a:ea typeface="LM Roman 10"/>
                <a:cs typeface="Calibri" panose="020F0502020204030204" pitchFamily="34" charset="0"/>
              </a:rPr>
              <a:t>brates</a:t>
            </a:r>
            <a:r>
              <a:rPr lang="en-US" sz="2400" spc="-14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is</a:t>
            </a:r>
            <a:r>
              <a:rPr lang="en-US" sz="2400" spc="-14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the</a:t>
            </a:r>
            <a:r>
              <a:rPr lang="en-US" sz="2400" spc="-14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single</a:t>
            </a:r>
            <a:r>
              <a:rPr lang="en-US" sz="2400" spc="-15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lens</a:t>
            </a:r>
            <a:r>
              <a:rPr lang="en-US" sz="2400" spc="-16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eye.</a:t>
            </a:r>
            <a:r>
              <a:rPr lang="en-US" sz="2400" spc="35" dirty="0">
                <a:effectLst/>
                <a:latin typeface="Calibri" panose="020F0502020204030204" pitchFamily="34" charset="0"/>
                <a:ea typeface="LM Roman 10"/>
                <a:cs typeface="Calibri" panose="020F0502020204030204" pitchFamily="34" charset="0"/>
              </a:rPr>
              <a:t> </a:t>
            </a:r>
            <a:endParaRPr lang="en-IN" sz="2400" dirty="0">
              <a:effectLst/>
              <a:latin typeface="Calibri" panose="020F0502020204030204" pitchFamily="34" charset="0"/>
              <a:ea typeface="LM Roman 10"/>
              <a:cs typeface="Calibri" panose="020F0502020204030204" pitchFamily="34" charset="0"/>
            </a:endParaRPr>
          </a:p>
          <a:p>
            <a:pPr>
              <a:lnSpc>
                <a:spcPct val="150000"/>
              </a:lnSpc>
            </a:pPr>
            <a:r>
              <a:rPr lang="en-US" sz="2400" dirty="0">
                <a:effectLst/>
                <a:latin typeface="Calibri" panose="020F0502020204030204" pitchFamily="34" charset="0"/>
                <a:ea typeface="LM Roman 10"/>
                <a:cs typeface="Calibri" panose="020F0502020204030204" pitchFamily="34" charset="0"/>
              </a:rPr>
              <a:t>The</a:t>
            </a:r>
            <a:r>
              <a:rPr lang="en-US" sz="2400" spc="-14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resulting</a:t>
            </a:r>
            <a:r>
              <a:rPr lang="en-US" sz="2400" spc="-15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image</a:t>
            </a:r>
            <a:r>
              <a:rPr lang="en-US" sz="2400" spc="-14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is</a:t>
            </a:r>
            <a:r>
              <a:rPr lang="en-US" sz="2400" spc="-15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a</a:t>
            </a:r>
            <a:r>
              <a:rPr lang="en-US" sz="2400" spc="-14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sharp,</a:t>
            </a:r>
            <a:r>
              <a:rPr lang="en-US" sz="2400" spc="-13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high-resolution</a:t>
            </a:r>
            <a:r>
              <a:rPr lang="en-US" sz="2400" spc="-14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image of</a:t>
            </a:r>
            <a:r>
              <a:rPr lang="en-US" sz="2400" spc="-17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the</a:t>
            </a:r>
            <a:r>
              <a:rPr lang="en-US" sz="2400" spc="-16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environment</a:t>
            </a:r>
            <a:r>
              <a:rPr lang="en-US" sz="2400" spc="-16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at</a:t>
            </a:r>
            <a:r>
              <a:rPr lang="en-US" sz="2400" spc="-17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high</a:t>
            </a:r>
            <a:r>
              <a:rPr lang="en-US" sz="2400" spc="-16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or</a:t>
            </a:r>
            <a:r>
              <a:rPr lang="en-US" sz="2400" spc="-165"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variable</a:t>
            </a:r>
            <a:r>
              <a:rPr lang="en-US" sz="2400" spc="-170" dirty="0">
                <a:effectLst/>
                <a:latin typeface="Calibri" panose="020F0502020204030204" pitchFamily="34" charset="0"/>
                <a:ea typeface="LM Roman 10"/>
                <a:cs typeface="Calibri" panose="020F0502020204030204" pitchFamily="34" charset="0"/>
              </a:rPr>
              <a:t> </a:t>
            </a:r>
            <a:r>
              <a:rPr lang="en-US" sz="2400" dirty="0">
                <a:effectLst/>
                <a:latin typeface="Calibri" panose="020F0502020204030204" pitchFamily="34" charset="0"/>
                <a:ea typeface="LM Roman 10"/>
                <a:cs typeface="Calibri" panose="020F0502020204030204" pitchFamily="34" charset="0"/>
              </a:rPr>
              <a:t>light </a:t>
            </a:r>
            <a:r>
              <a:rPr lang="en-US" sz="2400" spc="-20" dirty="0">
                <a:effectLst/>
                <a:latin typeface="Calibri" panose="020F0502020204030204" pitchFamily="34" charset="0"/>
                <a:ea typeface="LM Roman 10"/>
                <a:cs typeface="Calibri" panose="020F0502020204030204" pitchFamily="34" charset="0"/>
              </a:rPr>
              <a:t>intensity.</a:t>
            </a:r>
            <a:r>
              <a:rPr lang="en-US" sz="2400" spc="325" dirty="0">
                <a:effectLst/>
                <a:latin typeface="Calibri" panose="020F0502020204030204" pitchFamily="34" charset="0"/>
                <a:ea typeface="LM Roman 10"/>
                <a:cs typeface="Calibri" panose="020F0502020204030204" pitchFamily="34" charset="0"/>
              </a:rPr>
              <a:t> </a:t>
            </a:r>
          </a:p>
          <a:p>
            <a:pPr>
              <a:lnSpc>
                <a:spcPct val="150000"/>
              </a:lnSpc>
            </a:pPr>
            <a:r>
              <a:rPr lang="en-US" sz="2400" b="0" i="0" dirty="0">
                <a:solidFill>
                  <a:srgbClr val="333333"/>
                </a:solidFill>
                <a:effectLst/>
                <a:latin typeface="Calibri" panose="020F0502020204030204" pitchFamily="34" charset="0"/>
                <a:cs typeface="Calibri" panose="020F0502020204030204" pitchFamily="34" charset="0"/>
              </a:rPr>
              <a:t> </a:t>
            </a:r>
            <a:r>
              <a:rPr lang="en-US" sz="2400" b="0" i="0" dirty="0">
                <a:effectLst/>
                <a:latin typeface="Calibri" panose="020F0502020204030204" pitchFamily="34" charset="0"/>
                <a:cs typeface="Calibri" panose="020F0502020204030204" pitchFamily="34" charset="0"/>
              </a:rPr>
              <a:t>Lens eyes with their high angular resolution seem to more useful for pattern recognition, whereas the compound eyes, with their poor resolution, specialized for movement perception.</a:t>
            </a:r>
            <a:endParaRPr lang="en-IN" sz="2400" dirty="0">
              <a:effectLst/>
              <a:latin typeface="Calibri" panose="020F0502020204030204" pitchFamily="34" charset="0"/>
              <a:ea typeface="LM Roman 10"/>
              <a:cs typeface="Calibri" panose="020F0502020204030204" pitchFamily="34" charset="0"/>
            </a:endParaRPr>
          </a:p>
          <a:p>
            <a:endParaRPr lang="en-IN" dirty="0"/>
          </a:p>
        </p:txBody>
      </p:sp>
    </p:spTree>
    <p:extLst>
      <p:ext uri="{BB962C8B-B14F-4D97-AF65-F5344CB8AC3E}">
        <p14:creationId xmlns:p14="http://schemas.microsoft.com/office/powerpoint/2010/main" val="3897694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C55634A-D2A1-4C1D-85ED-DEA96A4D8CE2}"/>
              </a:ext>
            </a:extLst>
          </p:cNvPr>
          <p:cNvSpPr>
            <a:spLocks noGrp="1"/>
          </p:cNvSpPr>
          <p:nvPr>
            <p:ph sz="quarter" idx="1"/>
          </p:nvPr>
        </p:nvSpPr>
        <p:spPr>
          <a:xfrm>
            <a:off x="304800" y="304800"/>
            <a:ext cx="8610600" cy="63246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Pinhole eye</a:t>
            </a:r>
          </a:p>
          <a:p>
            <a:pPr marL="0" indent="0" algn="ctr">
              <a:buNone/>
            </a:pPr>
            <a:endParaRPr lang="en-IN" sz="2400" b="1"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xmlns="" id="{BF343479-9EA2-4C62-8E79-533F54914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26076"/>
            <a:ext cx="7179965" cy="4717523"/>
          </a:xfrm>
          <a:prstGeom prst="rect">
            <a:avLst/>
          </a:prstGeom>
        </p:spPr>
      </p:pic>
    </p:spTree>
    <p:extLst>
      <p:ext uri="{BB962C8B-B14F-4D97-AF65-F5344CB8AC3E}">
        <p14:creationId xmlns:p14="http://schemas.microsoft.com/office/powerpoint/2010/main" val="3719973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6EC57A-D978-42EC-AA6F-DF62229F6F8B}"/>
              </a:ext>
            </a:extLst>
          </p:cNvPr>
          <p:cNvSpPr>
            <a:spLocks noGrp="1"/>
          </p:cNvSpPr>
          <p:nvPr>
            <p:ph sz="quarter" idx="1"/>
          </p:nvPr>
        </p:nvSpPr>
        <p:spPr>
          <a:xfrm>
            <a:off x="457200" y="457200"/>
            <a:ext cx="8305800" cy="6019800"/>
          </a:xfrm>
        </p:spPr>
        <p:txBody>
          <a:bodyPr>
            <a:normAutofit lnSpcReduction="10000"/>
          </a:bodyPr>
          <a:lstStyle/>
          <a:p>
            <a:pPr algn="just">
              <a:lnSpc>
                <a:spcPct val="85000"/>
              </a:lnSpc>
            </a:pPr>
            <a:endParaRPr lang="en-US" sz="2200" dirty="0">
              <a:effectLst/>
              <a:latin typeface="Calibri" panose="020F0502020204030204" pitchFamily="34" charset="0"/>
              <a:ea typeface="LM Roman 10"/>
              <a:cs typeface="Calibri" panose="020F0502020204030204" pitchFamily="34" charset="0"/>
            </a:endParaRPr>
          </a:p>
          <a:p>
            <a:pPr algn="just">
              <a:lnSpc>
                <a:spcPct val="85000"/>
              </a:lnSpc>
            </a:pPr>
            <a:r>
              <a:rPr lang="en-US" sz="2000" dirty="0">
                <a:effectLst/>
                <a:latin typeface="Calibri" panose="020F0502020204030204" pitchFamily="34" charset="0"/>
                <a:ea typeface="LM Roman 10"/>
                <a:cs typeface="Calibri" panose="020F0502020204030204" pitchFamily="34" charset="0"/>
              </a:rPr>
              <a:t>Light enters through an opening (</a:t>
            </a:r>
            <a:r>
              <a:rPr lang="en-US" sz="2000" b="1" dirty="0">
                <a:effectLst/>
                <a:latin typeface="Calibri" panose="020F0502020204030204" pitchFamily="34" charset="0"/>
                <a:ea typeface="LM Roman 10"/>
                <a:cs typeface="Calibri" panose="020F0502020204030204" pitchFamily="34" charset="0"/>
              </a:rPr>
              <a:t>Pupil</a:t>
            </a:r>
            <a:r>
              <a:rPr lang="en-US" sz="2000" dirty="0">
                <a:effectLst/>
                <a:latin typeface="Calibri" panose="020F0502020204030204" pitchFamily="34" charset="0"/>
                <a:ea typeface="LM Roman 10"/>
                <a:cs typeface="Calibri" panose="020F0502020204030204" pitchFamily="34" charset="0"/>
              </a:rPr>
              <a:t>) and is projected onto a </a:t>
            </a:r>
            <a:r>
              <a:rPr lang="en-US" sz="2000" spc="-15" dirty="0">
                <a:effectLst/>
                <a:latin typeface="Calibri" panose="020F0502020204030204" pitchFamily="34" charset="0"/>
                <a:ea typeface="LM Roman 10"/>
                <a:cs typeface="Calibri" panose="020F0502020204030204" pitchFamily="34" charset="0"/>
              </a:rPr>
              <a:t>layer </a:t>
            </a:r>
            <a:r>
              <a:rPr lang="en-US" sz="2000" dirty="0">
                <a:effectLst/>
                <a:latin typeface="Calibri" panose="020F0502020204030204" pitchFamily="34" charset="0"/>
                <a:ea typeface="LM Roman 10"/>
                <a:cs typeface="Calibri" panose="020F0502020204030204" pitchFamily="34" charset="0"/>
              </a:rPr>
              <a:t>of sensory cells in the eye (</a:t>
            </a:r>
            <a:r>
              <a:rPr lang="en-US" sz="2000" b="1" dirty="0">
                <a:effectLst/>
                <a:latin typeface="Calibri" panose="020F0502020204030204" pitchFamily="34" charset="0"/>
                <a:ea typeface="LM Roman 10"/>
                <a:cs typeface="Calibri" panose="020F0502020204030204" pitchFamily="34" charset="0"/>
              </a:rPr>
              <a:t>Retina</a:t>
            </a:r>
            <a:r>
              <a:rPr lang="en-US" sz="2000" dirty="0">
                <a:effectLst/>
                <a:latin typeface="Calibri" panose="020F0502020204030204" pitchFamily="34" charset="0"/>
                <a:ea typeface="LM Roman 10"/>
                <a:cs typeface="Calibri" panose="020F0502020204030204" pitchFamily="34" charset="0"/>
              </a:rPr>
              <a:t>). </a:t>
            </a:r>
          </a:p>
          <a:p>
            <a:pPr algn="just">
              <a:lnSpc>
                <a:spcPct val="85000"/>
              </a:lnSpc>
            </a:pPr>
            <a:r>
              <a:rPr lang="en-US" sz="2200" dirty="0">
                <a:effectLst/>
                <a:latin typeface="Calibri" panose="020F0502020204030204" pitchFamily="34" charset="0"/>
                <a:ea typeface="LM Roman 10"/>
                <a:cs typeface="Calibri" panose="020F0502020204030204" pitchFamily="34" charset="0"/>
              </a:rPr>
              <a:t>The</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size</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pupil</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can </a:t>
            </a:r>
            <a:r>
              <a:rPr lang="en-US" sz="2200" spc="15" dirty="0">
                <a:effectLst/>
                <a:latin typeface="Calibri" panose="020F0502020204030204" pitchFamily="34" charset="0"/>
                <a:ea typeface="LM Roman 10"/>
                <a:cs typeface="Calibri" panose="020F0502020204030204" pitchFamily="34" charset="0"/>
              </a:rPr>
              <a:t>be </a:t>
            </a:r>
            <a:r>
              <a:rPr lang="en-US" sz="2200" dirty="0">
                <a:effectLst/>
                <a:latin typeface="Calibri" panose="020F0502020204030204" pitchFamily="34" charset="0"/>
                <a:ea typeface="LM Roman 10"/>
                <a:cs typeface="Calibri" panose="020F0502020204030204" pitchFamily="34" charset="0"/>
              </a:rPr>
              <a:t>adapted to the lighting conditions </a:t>
            </a:r>
            <a:r>
              <a:rPr lang="en-US" sz="2200" spc="-15"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means of the </a:t>
            </a:r>
            <a:r>
              <a:rPr lang="en-US" sz="2200" b="1" dirty="0">
                <a:effectLst/>
                <a:latin typeface="Calibri" panose="020F0502020204030204" pitchFamily="34" charset="0"/>
                <a:ea typeface="LM Roman 10"/>
                <a:cs typeface="Calibri" panose="020F0502020204030204" pitchFamily="34" charset="0"/>
              </a:rPr>
              <a:t>iris</a:t>
            </a:r>
            <a:r>
              <a:rPr lang="en-US" sz="2200" dirty="0">
                <a:effectLst/>
                <a:latin typeface="Calibri" panose="020F0502020204030204" pitchFamily="34" charset="0"/>
                <a:ea typeface="LM Roman 10"/>
                <a:cs typeface="Calibri" panose="020F0502020204030204" pitchFamily="34" charset="0"/>
              </a:rPr>
              <a:t> muscle. </a:t>
            </a:r>
          </a:p>
          <a:p>
            <a:pPr algn="just">
              <a:lnSpc>
                <a:spcPct val="85000"/>
              </a:lnSpc>
            </a:pPr>
            <a:r>
              <a:rPr lang="en-US" sz="2200" dirty="0">
                <a:effectLst/>
                <a:latin typeface="Calibri" panose="020F0502020204030204" pitchFamily="34" charset="0"/>
                <a:ea typeface="LM Roman 10"/>
                <a:cs typeface="Calibri" panose="020F0502020204030204" pitchFamily="34" charset="0"/>
              </a:rPr>
              <a:t>These differences in pupil dilation require to actively focus the image. </a:t>
            </a:r>
          </a:p>
          <a:p>
            <a:pPr algn="just">
              <a:lnSpc>
                <a:spcPct val="85000"/>
              </a:lnSpc>
            </a:pPr>
            <a:r>
              <a:rPr lang="en-US" sz="2200" dirty="0">
                <a:effectLst/>
                <a:latin typeface="Calibri" panose="020F0502020204030204" pitchFamily="34" charset="0"/>
                <a:ea typeface="LM Roman 10"/>
                <a:cs typeface="Calibri" panose="020F0502020204030204" pitchFamily="34" charset="0"/>
              </a:rPr>
              <a:t>The single lens eye contains an additional adjustable</a:t>
            </a:r>
            <a:r>
              <a:rPr lang="en-US" sz="2200" spc="-140"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lens</a:t>
            </a:r>
            <a:r>
              <a:rPr lang="en-US" sz="2200" dirty="0">
                <a:effectLst/>
                <a:latin typeface="Calibri" panose="020F0502020204030204" pitchFamily="34" charset="0"/>
                <a:ea typeface="LM Roman 10"/>
                <a:cs typeface="Calibri" panose="020F0502020204030204" pitchFamily="34" charset="0"/>
              </a:rPr>
              <a:t>.</a:t>
            </a:r>
            <a:endParaRPr lang="en-IN" sz="2200" dirty="0">
              <a:effectLst/>
              <a:latin typeface="Calibri" panose="020F0502020204030204" pitchFamily="34" charset="0"/>
              <a:ea typeface="LM Roman 10"/>
              <a:cs typeface="Calibri" panose="020F0502020204030204" pitchFamily="34" charset="0"/>
            </a:endParaRPr>
          </a:p>
          <a:p>
            <a:r>
              <a:rPr lang="en-US" sz="2200" dirty="0">
                <a:effectLst/>
                <a:latin typeface="Calibri" panose="020F0502020204030204" pitchFamily="34" charset="0"/>
                <a:ea typeface="LM Roman 10"/>
                <a:cs typeface="Calibri" panose="020F0502020204030204" pitchFamily="34" charset="0"/>
              </a:rPr>
              <a:t>The retina not only receive information but is</a:t>
            </a:r>
            <a:r>
              <a:rPr lang="en-US" sz="2200" spc="-175" dirty="0">
                <a:effectLst/>
                <a:latin typeface="Calibri" panose="020F0502020204030204" pitchFamily="34" charset="0"/>
                <a:ea typeface="LM Roman 10"/>
                <a:cs typeface="Calibri" panose="020F0502020204030204" pitchFamily="34" charset="0"/>
              </a:rPr>
              <a:t> </a:t>
            </a:r>
            <a:r>
              <a:rPr lang="en-US" sz="2200" spc="-15" dirty="0">
                <a:effectLst/>
                <a:latin typeface="Calibri" panose="020F0502020204030204" pitchFamily="34" charset="0"/>
                <a:ea typeface="LM Roman 10"/>
                <a:cs typeface="Calibri" panose="020F0502020204030204" pitchFamily="34" charset="0"/>
              </a:rPr>
              <a:t>also </a:t>
            </a:r>
            <a:r>
              <a:rPr lang="en-US" sz="2200" dirty="0">
                <a:effectLst/>
                <a:latin typeface="Calibri" panose="020F0502020204030204" pitchFamily="34" charset="0"/>
                <a:ea typeface="LM Roman 10"/>
                <a:cs typeface="Calibri" panose="020F0502020204030204" pitchFamily="34" charset="0"/>
              </a:rPr>
              <a:t>responsible </a:t>
            </a:r>
            <a:r>
              <a:rPr lang="en-US" sz="2200" spc="-15" dirty="0">
                <a:effectLst/>
                <a:latin typeface="Calibri" panose="020F0502020204030204" pitchFamily="34" charset="0"/>
                <a:ea typeface="LM Roman 10"/>
                <a:cs typeface="Calibri" panose="020F0502020204030204" pitchFamily="34" charset="0"/>
              </a:rPr>
              <a:t>for </a:t>
            </a:r>
            <a:r>
              <a:rPr lang="en-US" sz="2200" dirty="0">
                <a:effectLst/>
                <a:latin typeface="Calibri" panose="020F0502020204030204" pitchFamily="34" charset="0"/>
                <a:ea typeface="LM Roman 10"/>
                <a:cs typeface="Calibri" panose="020F0502020204030204" pitchFamily="34" charset="0"/>
              </a:rPr>
              <a:t>information processing, done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several </a:t>
            </a:r>
            <a:r>
              <a:rPr lang="en-US" sz="2200" spc="-15" dirty="0">
                <a:effectLst/>
                <a:latin typeface="Calibri" panose="020F0502020204030204" pitchFamily="34" charset="0"/>
                <a:ea typeface="LM Roman 10"/>
                <a:cs typeface="Calibri" panose="020F0502020204030204" pitchFamily="34" charset="0"/>
              </a:rPr>
              <a:t>layers </a:t>
            </a:r>
            <a:r>
              <a:rPr lang="en-US" sz="2200" dirty="0">
                <a:effectLst/>
                <a:latin typeface="Calibri" panose="020F0502020204030204" pitchFamily="34" charset="0"/>
                <a:ea typeface="LM Roman 10"/>
                <a:cs typeface="Calibri" panose="020F0502020204030204" pitchFamily="34" charset="0"/>
              </a:rPr>
              <a:t>of </a:t>
            </a:r>
            <a:r>
              <a:rPr lang="en-US" sz="2200" spc="-2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information processing cells.</a:t>
            </a:r>
          </a:p>
          <a:p>
            <a:r>
              <a:rPr lang="en-US" sz="2200" b="0" i="0" dirty="0">
                <a:effectLst/>
                <a:latin typeface="Calibri" panose="020F0502020204030204" pitchFamily="34" charset="0"/>
                <a:cs typeface="Calibri" panose="020F0502020204030204" pitchFamily="34" charset="0"/>
              </a:rPr>
              <a:t>The components of the neural retina are: </a:t>
            </a:r>
          </a:p>
          <a:p>
            <a:pPr lvl="1"/>
            <a:r>
              <a:rPr lang="en-US" sz="2200" dirty="0">
                <a:latin typeface="Calibri" panose="020F0502020204030204" pitchFamily="34" charset="0"/>
                <a:cs typeface="Calibri" panose="020F0502020204030204" pitchFamily="34" charset="0"/>
              </a:rPr>
              <a:t>T</a:t>
            </a:r>
            <a:r>
              <a:rPr lang="en-US" sz="2200" b="0" i="0" dirty="0">
                <a:effectLst/>
                <a:latin typeface="Calibri" panose="020F0502020204030204" pitchFamily="34" charset="0"/>
                <a:cs typeface="Calibri" panose="020F0502020204030204" pitchFamily="34" charset="0"/>
              </a:rPr>
              <a:t>he photoreceptors.</a:t>
            </a:r>
          </a:p>
          <a:p>
            <a:pPr lvl="1"/>
            <a:r>
              <a:rPr lang="en-US" sz="2200" b="0" i="0" dirty="0">
                <a:effectLst/>
                <a:latin typeface="Calibri" panose="020F0502020204030204" pitchFamily="34" charset="0"/>
                <a:cs typeface="Calibri" panose="020F0502020204030204" pitchFamily="34" charset="0"/>
              </a:rPr>
              <a:t>Horizontal cell.</a:t>
            </a:r>
          </a:p>
          <a:p>
            <a:pPr lvl="1"/>
            <a:r>
              <a:rPr lang="en-US" sz="2200" b="0" i="0" dirty="0">
                <a:effectLst/>
                <a:latin typeface="Calibri" panose="020F0502020204030204" pitchFamily="34" charset="0"/>
                <a:cs typeface="Calibri" panose="020F0502020204030204" pitchFamily="34" charset="0"/>
              </a:rPr>
              <a:t>Bipolar cell.</a:t>
            </a:r>
          </a:p>
          <a:p>
            <a:pPr lvl="1"/>
            <a:r>
              <a:rPr lang="en-US" sz="2200" b="0" i="0" dirty="0">
                <a:effectLst/>
                <a:latin typeface="Calibri" panose="020F0502020204030204" pitchFamily="34" charset="0"/>
                <a:cs typeface="Calibri" panose="020F0502020204030204" pitchFamily="34" charset="0"/>
              </a:rPr>
              <a:t>Amacrine cell.</a:t>
            </a:r>
          </a:p>
          <a:p>
            <a:pPr lvl="1"/>
            <a:r>
              <a:rPr lang="en-US" sz="2200" b="0" i="0" dirty="0">
                <a:effectLst/>
                <a:latin typeface="Calibri" panose="020F0502020204030204" pitchFamily="34" charset="0"/>
                <a:cs typeface="Calibri" panose="020F0502020204030204" pitchFamily="34" charset="0"/>
              </a:rPr>
              <a:t>Ganglion cell.</a:t>
            </a:r>
          </a:p>
        </p:txBody>
      </p:sp>
    </p:spTree>
    <p:extLst>
      <p:ext uri="{BB962C8B-B14F-4D97-AF65-F5344CB8AC3E}">
        <p14:creationId xmlns:p14="http://schemas.microsoft.com/office/powerpoint/2010/main" val="2611789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8ED092-E27A-4A41-89BB-77DC791AA197}"/>
              </a:ext>
            </a:extLst>
          </p:cNvPr>
          <p:cNvSpPr>
            <a:spLocks noGrp="1"/>
          </p:cNvSpPr>
          <p:nvPr>
            <p:ph sz="quarter" idx="1"/>
          </p:nvPr>
        </p:nvSpPr>
        <p:spPr>
          <a:xfrm>
            <a:off x="304800" y="304800"/>
            <a:ext cx="8534400" cy="6248400"/>
          </a:xfrm>
        </p:spPr>
        <p:txBody>
          <a:bodyPr>
            <a:normAutofit/>
          </a:bodyPr>
          <a:lstStyle/>
          <a:p>
            <a:pPr marL="0" indent="0">
              <a:buNone/>
            </a:pPr>
            <a:r>
              <a:rPr lang="en-US" sz="1800" dirty="0">
                <a:effectLst/>
                <a:latin typeface="LM Roman 10"/>
                <a:ea typeface="LM Roman 10"/>
                <a:cs typeface="LM Roman 10"/>
              </a:rPr>
              <a:t/>
            </a:r>
            <a:br>
              <a:rPr lang="en-US" sz="1800" dirty="0">
                <a:effectLst/>
                <a:latin typeface="LM Roman 10"/>
                <a:ea typeface="LM Roman 10"/>
                <a:cs typeface="LM Roman 10"/>
              </a:rPr>
            </a:br>
            <a:endParaRPr lang="en-IN" sz="1800" b="1" dirty="0">
              <a:effectLst/>
              <a:latin typeface="LM Sans 10"/>
              <a:ea typeface="LM Sans 10"/>
              <a:cs typeface="LM Sans 10"/>
            </a:endParaRPr>
          </a:p>
          <a:p>
            <a:endParaRPr lang="en-IN" dirty="0"/>
          </a:p>
        </p:txBody>
      </p:sp>
      <p:pic>
        <p:nvPicPr>
          <p:cNvPr id="6" name="Picture 5">
            <a:extLst>
              <a:ext uri="{FF2B5EF4-FFF2-40B4-BE49-F238E27FC236}">
                <a16:creationId xmlns:a16="http://schemas.microsoft.com/office/drawing/2014/main" xmlns="" id="{67EF5854-C3B5-41D4-A842-27065C50B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51026"/>
            <a:ext cx="8329822" cy="5421174"/>
          </a:xfrm>
          <a:prstGeom prst="rect">
            <a:avLst/>
          </a:prstGeom>
        </p:spPr>
      </p:pic>
    </p:spTree>
    <p:extLst>
      <p:ext uri="{BB962C8B-B14F-4D97-AF65-F5344CB8AC3E}">
        <p14:creationId xmlns:p14="http://schemas.microsoft.com/office/powerpoint/2010/main" val="37215996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73818A5-5FD5-401A-8626-AB26C7DD7DA9}"/>
              </a:ext>
            </a:extLst>
          </p:cNvPr>
          <p:cNvSpPr>
            <a:spLocks noGrp="1"/>
          </p:cNvSpPr>
          <p:nvPr>
            <p:ph sz="quarter" idx="1"/>
          </p:nvPr>
        </p:nvSpPr>
        <p:spPr>
          <a:xfrm>
            <a:off x="304800" y="304800"/>
            <a:ext cx="8382000" cy="6019800"/>
          </a:xfrm>
        </p:spPr>
        <p:txBody>
          <a:bodyPr/>
          <a:lstStyle/>
          <a:p>
            <a:endParaRPr lang="en-US" sz="2200" b="1" i="0" dirty="0">
              <a:solidFill>
                <a:srgbClr val="000000"/>
              </a:solidFill>
              <a:effectLst/>
              <a:latin typeface="Calibri" panose="020F0502020204030204" pitchFamily="34" charset="0"/>
              <a:cs typeface="Calibri" panose="020F0502020204030204" pitchFamily="34" charset="0"/>
            </a:endParaRPr>
          </a:p>
          <a:p>
            <a:r>
              <a:rPr lang="en-US" sz="2200" b="1" i="0" dirty="0">
                <a:effectLst/>
                <a:latin typeface="Calibri" panose="020F0502020204030204" pitchFamily="34" charset="0"/>
                <a:cs typeface="Calibri" panose="020F0502020204030204" pitchFamily="34" charset="0"/>
              </a:rPr>
              <a:t>Photoreceptors:</a:t>
            </a:r>
            <a:endParaRPr lang="en-IN" sz="2200" dirty="0">
              <a:latin typeface="Calibri" panose="020F0502020204030204" pitchFamily="34" charset="0"/>
              <a:ea typeface="LM Roman 10"/>
              <a:cs typeface="Calibri" panose="020F0502020204030204" pitchFamily="34" charset="0"/>
            </a:endParaRPr>
          </a:p>
          <a:p>
            <a:pPr lvl="1"/>
            <a:r>
              <a:rPr lang="en-US" sz="2200" b="0" i="0" dirty="0">
                <a:effectLst/>
                <a:latin typeface="Calibri" panose="020F0502020204030204" pitchFamily="34" charset="0"/>
                <a:cs typeface="Calibri" panose="020F0502020204030204" pitchFamily="34" charset="0"/>
              </a:rPr>
              <a:t>The deepest layer of neurons processes the light first.</a:t>
            </a:r>
            <a:endParaRPr lang="en-US" sz="2200" b="1" i="0" dirty="0">
              <a:effectLst/>
              <a:latin typeface="Calibri" panose="020F0502020204030204" pitchFamily="34" charset="0"/>
              <a:cs typeface="Calibri" panose="020F0502020204030204" pitchFamily="34" charset="0"/>
            </a:endParaRPr>
          </a:p>
          <a:p>
            <a:pPr lvl="1"/>
            <a:r>
              <a:rPr lang="en-US" sz="2200" b="1" i="0" dirty="0">
                <a:effectLst/>
                <a:latin typeface="Calibri" panose="020F0502020204030204" pitchFamily="34" charset="0"/>
                <a:cs typeface="Calibri" panose="020F0502020204030204" pitchFamily="34" charset="0"/>
              </a:rPr>
              <a:t>Rods</a:t>
            </a:r>
            <a:r>
              <a:rPr lang="en-US" sz="2200" b="0" i="0" dirty="0">
                <a:effectLst/>
                <a:latin typeface="Calibri" panose="020F0502020204030204" pitchFamily="34" charset="0"/>
                <a:cs typeface="Calibri" panose="020F0502020204030204" pitchFamily="34" charset="0"/>
              </a:rPr>
              <a:t> are responsible for vision at low light levels.</a:t>
            </a:r>
          </a:p>
          <a:p>
            <a:pPr lvl="1"/>
            <a:r>
              <a:rPr lang="en-US" sz="2200" b="1" i="0" dirty="0">
                <a:effectLst/>
                <a:latin typeface="Calibri" panose="020F0502020204030204" pitchFamily="34" charset="0"/>
                <a:cs typeface="Calibri" panose="020F0502020204030204" pitchFamily="34" charset="0"/>
              </a:rPr>
              <a:t>Cones</a:t>
            </a:r>
            <a:r>
              <a:rPr lang="en-US" sz="2200" b="0" i="0" dirty="0">
                <a:effectLst/>
                <a:latin typeface="Calibri" panose="020F0502020204030204" pitchFamily="34" charset="0"/>
                <a:cs typeface="Calibri" panose="020F0502020204030204" pitchFamily="34" charset="0"/>
              </a:rPr>
              <a:t> are active at higher light levels, are capable of color vision. </a:t>
            </a:r>
            <a:endParaRPr lang="en-US" sz="2200" b="1" i="0" dirty="0">
              <a:effectLst/>
              <a:latin typeface="Calibri" panose="020F0502020204030204" pitchFamily="34" charset="0"/>
              <a:cs typeface="Calibri" panose="020F0502020204030204" pitchFamily="34" charset="0"/>
            </a:endParaRPr>
          </a:p>
          <a:p>
            <a:pPr lvl="1"/>
            <a:r>
              <a:rPr lang="en-US" sz="2200" i="0" dirty="0">
                <a:effectLst/>
                <a:latin typeface="Calibri" panose="020F0502020204030204" pitchFamily="34" charset="0"/>
                <a:cs typeface="Calibri" panose="020F0502020204030204" pitchFamily="34" charset="0"/>
              </a:rPr>
              <a:t>The only cells in the retina that can convert light into nerve impulses (</a:t>
            </a:r>
            <a:r>
              <a:rPr lang="en-US" sz="2200" dirty="0">
                <a:effectLst/>
                <a:latin typeface="Calibri" panose="020F0502020204030204" pitchFamily="34" charset="0"/>
                <a:ea typeface="LM Roman 10"/>
                <a:cs typeface="Calibri" panose="020F0502020204030204" pitchFamily="34" charset="0"/>
              </a:rPr>
              <a:t>cause action potentials)</a:t>
            </a:r>
            <a:r>
              <a:rPr lang="en-US" sz="2200" i="0" dirty="0">
                <a:effectLst/>
                <a:latin typeface="Calibri" panose="020F0502020204030204" pitchFamily="34" charset="0"/>
                <a:cs typeface="Calibri" panose="020F0502020204030204" pitchFamily="34" charset="0"/>
              </a:rPr>
              <a:t>. </a:t>
            </a:r>
          </a:p>
          <a:p>
            <a:pPr lvl="1"/>
            <a:r>
              <a:rPr lang="en-US" sz="2200" i="0" dirty="0">
                <a:effectLst/>
                <a:latin typeface="Calibri" panose="020F0502020204030204" pitchFamily="34" charset="0"/>
                <a:cs typeface="Calibri" panose="020F0502020204030204" pitchFamily="34" charset="0"/>
              </a:rPr>
              <a:t>Photoreceptor layer then transmits these impulses next layers, namely to bipolar neurons and on to ganglion neurons.</a:t>
            </a:r>
            <a:endParaRPr lang="en-IN" sz="2200" dirty="0">
              <a:latin typeface="Calibri" panose="020F0502020204030204" pitchFamily="34" charset="0"/>
              <a:cs typeface="Calibri" panose="020F0502020204030204" pitchFamily="34" charset="0"/>
            </a:endParaRPr>
          </a:p>
          <a:p>
            <a:r>
              <a:rPr lang="en-IN" sz="2200" b="1" dirty="0">
                <a:latin typeface="Calibri" panose="020F0502020204030204" pitchFamily="34" charset="0"/>
                <a:cs typeface="Calibri" panose="020F0502020204030204" pitchFamily="34" charset="0"/>
              </a:rPr>
              <a:t>Horizontal cells and Bipolar cells:</a:t>
            </a:r>
          </a:p>
          <a:p>
            <a:pPr lvl="1"/>
            <a:r>
              <a:rPr lang="en-US" sz="2200" b="0" i="0" dirty="0">
                <a:effectLst/>
                <a:latin typeface="Calibri" panose="020F0502020204030204" pitchFamily="34" charset="0"/>
                <a:cs typeface="Calibri" panose="020F0502020204030204" pitchFamily="34" charset="0"/>
              </a:rPr>
              <a:t>The</a:t>
            </a:r>
            <a:r>
              <a:rPr lang="en-US" sz="2200" i="0" dirty="0">
                <a:effectLst/>
                <a:latin typeface="Calibri" panose="020F0502020204030204" pitchFamily="34" charset="0"/>
                <a:cs typeface="Calibri" panose="020F0502020204030204" pitchFamily="34" charset="0"/>
              </a:rPr>
              <a:t> horizontal cells </a:t>
            </a:r>
            <a:r>
              <a:rPr lang="en-US" sz="2200" b="0" i="0" dirty="0">
                <a:effectLst/>
                <a:latin typeface="Calibri" panose="020F0502020204030204" pitchFamily="34" charset="0"/>
                <a:cs typeface="Calibri" panose="020F0502020204030204" pitchFamily="34" charset="0"/>
              </a:rPr>
              <a:t>receive information from the photoreceptors and transmit it to a number of surrounding bipolar neurons.  </a:t>
            </a:r>
          </a:p>
          <a:p>
            <a:pPr lvl="1"/>
            <a:r>
              <a:rPr lang="en-US" sz="2200" b="0" i="0" dirty="0">
                <a:effectLst/>
                <a:latin typeface="Calibri" panose="020F0502020204030204" pitchFamily="34" charset="0"/>
                <a:cs typeface="Calibri" panose="020F0502020204030204" pitchFamily="34" charset="0"/>
              </a:rPr>
              <a:t>Bipolar cells are responsible for transmitting signals from photoreceptors to a retinal ganglion cell.</a:t>
            </a:r>
            <a:endParaRPr lang="en-IN" sz="2200" b="1" i="0" dirty="0">
              <a:effectLst/>
              <a:latin typeface="Calibri" panose="020F0502020204030204" pitchFamily="34" charset="0"/>
              <a:cs typeface="Calibri" panose="020F0502020204030204" pitchFamily="34" charset="0"/>
            </a:endParaRPr>
          </a:p>
          <a:p>
            <a:pPr marL="320040" lvl="1" indent="0">
              <a:buNone/>
            </a:pPr>
            <a:endParaRPr lang="en-US" b="0" i="0" dirty="0">
              <a:effectLst/>
              <a:latin typeface="Calibri" panose="020F0502020204030204" pitchFamily="34" charset="0"/>
              <a:cs typeface="Calibri" panose="020F0502020204030204" pitchFamily="34" charset="0"/>
            </a:endParaRPr>
          </a:p>
          <a:p>
            <a:pPr lvl="1"/>
            <a:endParaRPr lang="en-US" b="0" i="0" dirty="0">
              <a:solidFill>
                <a:srgbClr val="222222"/>
              </a:solidFill>
              <a:effectLst/>
              <a:latin typeface="Harding"/>
            </a:endParaRPr>
          </a:p>
        </p:txBody>
      </p:sp>
    </p:spTree>
    <p:extLst>
      <p:ext uri="{BB962C8B-B14F-4D97-AF65-F5344CB8AC3E}">
        <p14:creationId xmlns:p14="http://schemas.microsoft.com/office/powerpoint/2010/main" val="8850220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11DFE243-76CD-4E56-8444-D2F06E428A23}"/>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04800" y="785625"/>
            <a:ext cx="8534400" cy="5286749"/>
          </a:xfrm>
        </p:spPr>
      </p:pic>
    </p:spTree>
    <p:extLst>
      <p:ext uri="{BB962C8B-B14F-4D97-AF65-F5344CB8AC3E}">
        <p14:creationId xmlns:p14="http://schemas.microsoft.com/office/powerpoint/2010/main" val="20795174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xmlns="" id="{7D1F3A51-7603-418D-8D08-F63FC8CF62D0}"/>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371600" y="314528"/>
            <a:ext cx="6409254" cy="6391072"/>
          </a:xfrm>
        </p:spPr>
      </p:pic>
    </p:spTree>
    <p:extLst>
      <p:ext uri="{BB962C8B-B14F-4D97-AF65-F5344CB8AC3E}">
        <p14:creationId xmlns:p14="http://schemas.microsoft.com/office/powerpoint/2010/main" val="947610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610600" cy="6324600"/>
          </a:xfrm>
        </p:spPr>
        <p:txBody>
          <a:bodyPr>
            <a:normAutofit/>
          </a:bodyPr>
          <a:lstStyle/>
          <a:p>
            <a:pPr algn="ctr">
              <a:buNone/>
            </a:pPr>
            <a:r>
              <a:rPr lang="en-US" b="1" dirty="0">
                <a:latin typeface="Calibri" pitchFamily="34" charset="0"/>
              </a:rPr>
              <a:t>Artificial Neural Network (ANN)</a:t>
            </a:r>
          </a:p>
          <a:p>
            <a:pPr>
              <a:buNone/>
            </a:pPr>
            <a:endParaRPr lang="en-US" dirty="0"/>
          </a:p>
          <a:p>
            <a:r>
              <a:rPr lang="en-US" sz="2200" b="1" dirty="0">
                <a:latin typeface="Calibri" pitchFamily="34" charset="0"/>
              </a:rPr>
              <a:t>Artificial</a:t>
            </a:r>
            <a:r>
              <a:rPr lang="en-US" sz="2200" dirty="0">
                <a:latin typeface="Calibri" pitchFamily="34" charset="0"/>
              </a:rPr>
              <a:t> – Not natural, it’s a man made.</a:t>
            </a:r>
            <a:endParaRPr lang="en-IN" sz="2200" dirty="0">
              <a:latin typeface="Calibri" pitchFamily="34" charset="0"/>
            </a:endParaRPr>
          </a:p>
          <a:p>
            <a:r>
              <a:rPr lang="en-US" sz="2200" b="1" dirty="0">
                <a:latin typeface="Calibri" pitchFamily="34" charset="0"/>
              </a:rPr>
              <a:t>Neural</a:t>
            </a:r>
            <a:r>
              <a:rPr lang="en-US" sz="2200" dirty="0">
                <a:latin typeface="Calibri" pitchFamily="34" charset="0"/>
              </a:rPr>
              <a:t> – Related to neurons or nerve cells.</a:t>
            </a:r>
          </a:p>
          <a:p>
            <a:r>
              <a:rPr lang="en-US" sz="2200" b="1" dirty="0">
                <a:latin typeface="Calibri" pitchFamily="34" charset="0"/>
              </a:rPr>
              <a:t>Network</a:t>
            </a:r>
            <a:r>
              <a:rPr lang="en-US" sz="2200" dirty="0">
                <a:latin typeface="Calibri" pitchFamily="34" charset="0"/>
              </a:rPr>
              <a:t> - </a:t>
            </a:r>
            <a:r>
              <a:rPr lang="en-IN" sz="2200" dirty="0">
                <a:latin typeface="Calibri" pitchFamily="34" charset="0"/>
              </a:rPr>
              <a:t>A group of people or things interconnected in order to interact with each other to exchange information for some development.</a:t>
            </a:r>
          </a:p>
          <a:p>
            <a:r>
              <a:rPr lang="en-IN" sz="2200" dirty="0">
                <a:latin typeface="Calibri" pitchFamily="34" charset="0"/>
              </a:rPr>
              <a:t>Artificial neural network or </a:t>
            </a:r>
            <a:r>
              <a:rPr lang="en-IN" sz="2200" b="1" dirty="0">
                <a:latin typeface="Calibri" pitchFamily="34" charset="0"/>
              </a:rPr>
              <a:t>Neural network </a:t>
            </a:r>
            <a:r>
              <a:rPr lang="en-IN" sz="2200" dirty="0">
                <a:latin typeface="Calibri" pitchFamily="34" charset="0"/>
              </a:rPr>
              <a:t>or just</a:t>
            </a:r>
            <a:r>
              <a:rPr lang="en-IN" sz="2200" b="1" dirty="0">
                <a:latin typeface="Calibri" pitchFamily="34" charset="0"/>
              </a:rPr>
              <a:t> Neural net</a:t>
            </a:r>
            <a:r>
              <a:rPr lang="en-IN" sz="2200" dirty="0">
                <a:latin typeface="Calibri" pitchFamily="34" charset="0"/>
              </a:rPr>
              <a:t>.</a:t>
            </a:r>
          </a:p>
          <a:p>
            <a:r>
              <a:rPr lang="en-IN" sz="2200" dirty="0">
                <a:latin typeface="Calibri" pitchFamily="34" charset="0"/>
              </a:rPr>
              <a:t>The term "</a:t>
            </a:r>
            <a:r>
              <a:rPr lang="en-IN" sz="2200" b="1" dirty="0">
                <a:latin typeface="Calibri" pitchFamily="34" charset="0"/>
              </a:rPr>
              <a:t>Artificial Neural Network</a:t>
            </a:r>
            <a:r>
              <a:rPr lang="en-IN" sz="2200" dirty="0">
                <a:latin typeface="Calibri" pitchFamily="34" charset="0"/>
              </a:rPr>
              <a:t>" is derived from “</a:t>
            </a:r>
            <a:r>
              <a:rPr lang="en-IN" sz="2200" b="1" dirty="0">
                <a:latin typeface="Calibri" pitchFamily="34" charset="0"/>
              </a:rPr>
              <a:t>Biological neural networks</a:t>
            </a:r>
            <a:r>
              <a:rPr lang="en-IN" sz="2200" dirty="0">
                <a:latin typeface="Calibri" pitchFamily="34" charset="0"/>
              </a:rPr>
              <a:t>” that develops the structure of a human brain. </a:t>
            </a:r>
          </a:p>
          <a:p>
            <a:r>
              <a:rPr lang="en-IN" sz="2200" dirty="0">
                <a:latin typeface="Calibri" pitchFamily="34" charset="0"/>
              </a:rPr>
              <a:t>The inventor of the first neuro computer, Dr. Robert Hecht-Nielsen, defines a neural network as, "... a computing system made up of a number of simple, highly interconnected processing elements, which process information by their dynamic state response to external inputs.”</a:t>
            </a:r>
            <a:endParaRPr lang="en-US" sz="2200" dirty="0">
              <a:latin typeface="Calibri" pitchFamily="34" charset="0"/>
            </a:endParaRPr>
          </a:p>
          <a:p>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A089A75-548B-4B48-8370-EB43309C3845}"/>
              </a:ext>
            </a:extLst>
          </p:cNvPr>
          <p:cNvSpPr>
            <a:spLocks noGrp="1"/>
          </p:cNvSpPr>
          <p:nvPr>
            <p:ph sz="quarter" idx="1"/>
          </p:nvPr>
        </p:nvSpPr>
        <p:spPr>
          <a:xfrm>
            <a:off x="419100" y="381000"/>
            <a:ext cx="8496300" cy="6172200"/>
          </a:xfrm>
        </p:spPr>
        <p:txBody>
          <a:bodyPr>
            <a:normAutofit/>
          </a:bodyPr>
          <a:lstStyle/>
          <a:p>
            <a:pPr marL="346710" marR="1162685" indent="-277495" algn="just">
              <a:lnSpc>
                <a:spcPct val="85000"/>
              </a:lnSpc>
              <a:spcBef>
                <a:spcPts val="735"/>
              </a:spcBef>
              <a:spcAft>
                <a:spcPts val="0"/>
              </a:spcAft>
            </a:pPr>
            <a:endParaRPr lang="en-US" sz="2200" b="1" dirty="0">
              <a:solidFill>
                <a:srgbClr val="222222"/>
              </a:solidFill>
              <a:effectLst/>
              <a:latin typeface="Calibri" panose="020F0502020204030204" pitchFamily="34" charset="0"/>
              <a:cs typeface="Calibri" panose="020F0502020204030204" pitchFamily="34" charset="0"/>
            </a:endParaRPr>
          </a:p>
          <a:p>
            <a:pPr marL="346710" marR="1162685" indent="-277495" algn="just">
              <a:lnSpc>
                <a:spcPct val="85000"/>
              </a:lnSpc>
              <a:spcBef>
                <a:spcPts val="735"/>
              </a:spcBef>
              <a:spcAft>
                <a:spcPts val="0"/>
              </a:spcAft>
            </a:pPr>
            <a:r>
              <a:rPr lang="en-US" sz="2200" b="1" dirty="0">
                <a:solidFill>
                  <a:srgbClr val="222222"/>
                </a:solidFill>
                <a:effectLst/>
                <a:latin typeface="Calibri" panose="020F0502020204030204" pitchFamily="34" charset="0"/>
                <a:cs typeface="Calibri" panose="020F0502020204030204" pitchFamily="34" charset="0"/>
              </a:rPr>
              <a:t>Amacrine cell and Ganglion cell:</a:t>
            </a:r>
          </a:p>
          <a:p>
            <a:pPr marL="621030" marR="1162685" lvl="1" indent="-277495">
              <a:lnSpc>
                <a:spcPct val="85000"/>
              </a:lnSpc>
              <a:spcBef>
                <a:spcPts val="735"/>
              </a:spcBef>
            </a:pPr>
            <a:r>
              <a:rPr lang="en-US" sz="2200" b="0" dirty="0">
                <a:effectLst/>
                <a:latin typeface="Calibri" panose="020F0502020204030204" pitchFamily="34" charset="0"/>
                <a:cs typeface="Calibri" panose="020F0502020204030204" pitchFamily="34" charset="0"/>
              </a:rPr>
              <a:t>The</a:t>
            </a:r>
            <a:r>
              <a:rPr lang="en-US" sz="2200" dirty="0">
                <a:effectLst/>
                <a:latin typeface="Calibri" panose="020F0502020204030204" pitchFamily="34" charset="0"/>
                <a:cs typeface="Calibri" panose="020F0502020204030204" pitchFamily="34" charset="0"/>
              </a:rPr>
              <a:t> amacrine cells receive </a:t>
            </a:r>
            <a:r>
              <a:rPr lang="en-US" sz="2200" b="0" dirty="0">
                <a:effectLst/>
                <a:latin typeface="Calibri" panose="020F0502020204030204" pitchFamily="34" charset="0"/>
                <a:cs typeface="Calibri" panose="020F0502020204030204" pitchFamily="34" charset="0"/>
              </a:rPr>
              <a:t>their inputs from the bipolar cells and transmits to the ganglion neurons.</a:t>
            </a:r>
            <a:r>
              <a:rPr lang="en-US" sz="2200" b="0" dirty="0">
                <a:solidFill>
                  <a:srgbClr val="222222"/>
                </a:solidFill>
                <a:effectLst/>
                <a:latin typeface="Calibri" panose="020F0502020204030204" pitchFamily="34" charset="0"/>
                <a:cs typeface="Calibri" panose="020F0502020204030204" pitchFamily="34" charset="0"/>
              </a:rPr>
              <a:t> </a:t>
            </a:r>
          </a:p>
          <a:p>
            <a:pPr marL="621030" marR="1162685" lvl="1" indent="-277495">
              <a:lnSpc>
                <a:spcPct val="85000"/>
              </a:lnSpc>
              <a:spcBef>
                <a:spcPts val="735"/>
              </a:spcBef>
            </a:pPr>
            <a:r>
              <a:rPr lang="en-US" sz="2200" b="0" dirty="0">
                <a:solidFill>
                  <a:srgbClr val="222222"/>
                </a:solidFill>
                <a:effectLst/>
                <a:latin typeface="Calibri" panose="020F0502020204030204" pitchFamily="34" charset="0"/>
                <a:cs typeface="Calibri" panose="020F0502020204030204" pitchFamily="34" charset="0"/>
              </a:rPr>
              <a:t>Ganglion cell relays signals from bipolar and amacrine cells to the brain through long projections, optic nerve.</a:t>
            </a:r>
            <a:endParaRPr lang="en-US" sz="2200" b="1" dirty="0">
              <a:effectLst/>
              <a:latin typeface="Calibri" panose="020F0502020204030204" pitchFamily="34" charset="0"/>
              <a:ea typeface="LM Roman 10"/>
              <a:cs typeface="Calibri" panose="020F0502020204030204" pitchFamily="34" charset="0"/>
            </a:endParaRPr>
          </a:p>
          <a:p>
            <a:r>
              <a:rPr lang="en-US" sz="2200" b="0" dirty="0">
                <a:solidFill>
                  <a:srgbClr val="000000"/>
                </a:solidFill>
                <a:effectLst/>
                <a:latin typeface="Calibri" panose="020F0502020204030204" pitchFamily="34" charset="0"/>
                <a:cs typeface="Calibri" panose="020F0502020204030204" pitchFamily="34" charset="0"/>
              </a:rPr>
              <a:t>The bipolar and horizontal cells respond to the glutamate (</a:t>
            </a:r>
            <a:r>
              <a:rPr lang="en-US" sz="2200" b="0" dirty="0" err="1">
                <a:solidFill>
                  <a:srgbClr val="000000"/>
                </a:solidFill>
                <a:effectLst/>
                <a:latin typeface="Calibri" panose="020F0502020204030204" pitchFamily="34" charset="0"/>
                <a:cs typeface="Calibri" panose="020F0502020204030204" pitchFamily="34" charset="0"/>
              </a:rPr>
              <a:t>glu</a:t>
            </a:r>
            <a:r>
              <a:rPr lang="en-US" sz="2200" b="0" dirty="0">
                <a:solidFill>
                  <a:srgbClr val="000000"/>
                </a:solidFill>
                <a:effectLst/>
                <a:latin typeface="Calibri" panose="020F0502020204030204" pitchFamily="34" charset="0"/>
                <a:cs typeface="Calibri" panose="020F0502020204030204" pitchFamily="34" charset="0"/>
              </a:rPr>
              <a:t>) released by the photoreceptor cells.</a:t>
            </a:r>
          </a:p>
          <a:p>
            <a:r>
              <a:rPr lang="en-US" sz="2200" b="0" dirty="0">
                <a:solidFill>
                  <a:srgbClr val="000000"/>
                </a:solidFill>
                <a:effectLst/>
                <a:latin typeface="Calibri" panose="020F0502020204030204" pitchFamily="34" charset="0"/>
                <a:cs typeface="Calibri" panose="020F0502020204030204" pitchFamily="34" charset="0"/>
              </a:rPr>
              <a:t>The bipolar cells have two different functional properties:</a:t>
            </a:r>
            <a:endParaRPr lang="en-US" sz="2200" dirty="0">
              <a:solidFill>
                <a:srgbClr val="000000"/>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2200" b="0" dirty="0">
                <a:solidFill>
                  <a:srgbClr val="000000"/>
                </a:solidFill>
                <a:effectLst/>
                <a:latin typeface="Calibri" panose="020F0502020204030204" pitchFamily="34" charset="0"/>
                <a:cs typeface="Calibri" panose="020F0502020204030204" pitchFamily="34" charset="0"/>
              </a:rPr>
              <a:t>The active bipolar cells are depolarized by </a:t>
            </a:r>
            <a:r>
              <a:rPr lang="en-US" sz="2200" b="0" dirty="0" err="1">
                <a:solidFill>
                  <a:srgbClr val="000000"/>
                </a:solidFill>
                <a:effectLst/>
                <a:latin typeface="Calibri" panose="020F0502020204030204" pitchFamily="34" charset="0"/>
                <a:cs typeface="Calibri" panose="020F0502020204030204" pitchFamily="34" charset="0"/>
              </a:rPr>
              <a:t>glu</a:t>
            </a:r>
            <a:r>
              <a:rPr lang="en-US" sz="2200" b="0" dirty="0">
                <a:solidFill>
                  <a:srgbClr val="000000"/>
                </a:solidFill>
                <a:effectLst/>
                <a:latin typeface="Calibri" panose="020F0502020204030204" pitchFamily="34" charset="0"/>
                <a:cs typeface="Calibri" panose="020F0502020204030204" pitchFamily="34" charset="0"/>
              </a:rPr>
              <a:t> and inhibits ganglion cells. </a:t>
            </a:r>
          </a:p>
          <a:p>
            <a:pPr lvl="1">
              <a:buFont typeface="Arial" panose="020B0604020202020204" pitchFamily="34" charset="0"/>
              <a:buChar char="•"/>
            </a:pPr>
            <a:r>
              <a:rPr lang="en-US" sz="2200" dirty="0">
                <a:solidFill>
                  <a:srgbClr val="000000"/>
                </a:solidFill>
                <a:latin typeface="Calibri" panose="020F0502020204030204" pitchFamily="34" charset="0"/>
                <a:cs typeface="Calibri" panose="020F0502020204030204" pitchFamily="34" charset="0"/>
              </a:rPr>
              <a:t>Ganglion cells </a:t>
            </a:r>
            <a:r>
              <a:rPr lang="en-US" sz="2200" b="0" dirty="0">
                <a:solidFill>
                  <a:srgbClr val="000000"/>
                </a:solidFill>
                <a:effectLst/>
                <a:latin typeface="Calibri" panose="020F0502020204030204" pitchFamily="34" charset="0"/>
                <a:cs typeface="Calibri" panose="020F0502020204030204" pitchFamily="34" charset="0"/>
              </a:rPr>
              <a:t>detect light objects in a darker background. </a:t>
            </a:r>
          </a:p>
          <a:p>
            <a:pPr lvl="1">
              <a:buFont typeface="Arial" panose="020B0604020202020204" pitchFamily="34" charset="0"/>
              <a:buChar char="•"/>
            </a:pPr>
            <a:r>
              <a:rPr lang="en-US" sz="2200" b="0" dirty="0">
                <a:solidFill>
                  <a:srgbClr val="000000"/>
                </a:solidFill>
                <a:effectLst/>
                <a:latin typeface="Calibri" panose="020F0502020204030204" pitchFamily="34" charset="0"/>
                <a:cs typeface="Calibri" panose="020F0502020204030204" pitchFamily="34" charset="0"/>
              </a:rPr>
              <a:t>The inhibit bipolar cells are hyperpolarized by </a:t>
            </a:r>
            <a:r>
              <a:rPr lang="en-US" sz="2200" b="0" dirty="0" err="1">
                <a:solidFill>
                  <a:srgbClr val="000000"/>
                </a:solidFill>
                <a:effectLst/>
                <a:latin typeface="Calibri" panose="020F0502020204030204" pitchFamily="34" charset="0"/>
                <a:cs typeface="Calibri" panose="020F0502020204030204" pitchFamily="34" charset="0"/>
              </a:rPr>
              <a:t>glu</a:t>
            </a:r>
            <a:r>
              <a:rPr lang="en-US" sz="2200" b="0" dirty="0">
                <a:solidFill>
                  <a:srgbClr val="000000"/>
                </a:solidFill>
                <a:effectLst/>
                <a:latin typeface="Calibri" panose="020F0502020204030204" pitchFamily="34" charset="0"/>
                <a:cs typeface="Calibri" panose="020F0502020204030204" pitchFamily="34" charset="0"/>
              </a:rPr>
              <a:t> and activates ganglion cells. </a:t>
            </a:r>
          </a:p>
          <a:p>
            <a:pPr lvl="1">
              <a:buFont typeface="Arial" panose="020B0604020202020204" pitchFamily="34" charset="0"/>
              <a:buChar char="•"/>
            </a:pPr>
            <a:r>
              <a:rPr lang="en-US" sz="2200" dirty="0">
                <a:solidFill>
                  <a:srgbClr val="000000"/>
                </a:solidFill>
                <a:latin typeface="Calibri" panose="020F0502020204030204" pitchFamily="34" charset="0"/>
                <a:cs typeface="Calibri" panose="020F0502020204030204" pitchFamily="34" charset="0"/>
              </a:rPr>
              <a:t>Ganglion cells </a:t>
            </a:r>
            <a:r>
              <a:rPr lang="en-US" sz="2200" b="0" dirty="0">
                <a:solidFill>
                  <a:srgbClr val="000000"/>
                </a:solidFill>
                <a:effectLst/>
                <a:latin typeface="Calibri" panose="020F0502020204030204" pitchFamily="34" charset="0"/>
                <a:cs typeface="Calibri" panose="020F0502020204030204" pitchFamily="34" charset="0"/>
              </a:rPr>
              <a:t>detect dark objects in a lighter background.</a:t>
            </a:r>
            <a:endParaRPr lang="en-US" sz="2200" b="0" i="0" dirty="0">
              <a:solidFill>
                <a:srgbClr val="000000"/>
              </a:solidFill>
              <a:effectLst/>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6868784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4C1C3E2D-B026-46F2-98E5-22C3663FF4A6}"/>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4800" y="482340"/>
            <a:ext cx="8534400" cy="5893319"/>
          </a:xfrm>
        </p:spPr>
      </p:pic>
    </p:spTree>
    <p:extLst>
      <p:ext uri="{BB962C8B-B14F-4D97-AF65-F5344CB8AC3E}">
        <p14:creationId xmlns:p14="http://schemas.microsoft.com/office/powerpoint/2010/main" val="617852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B98AD8-15B0-4449-9AEB-E4DF9A04D04B}"/>
              </a:ext>
            </a:extLst>
          </p:cNvPr>
          <p:cNvSpPr>
            <a:spLocks noGrp="1"/>
          </p:cNvSpPr>
          <p:nvPr>
            <p:ph sz="quarter" idx="1"/>
          </p:nvPr>
        </p:nvSpPr>
        <p:spPr>
          <a:xfrm>
            <a:off x="228600" y="228600"/>
            <a:ext cx="8610600" cy="6477000"/>
          </a:xfrm>
        </p:spPr>
        <p:txBody>
          <a:bodyPr>
            <a:noAutofit/>
          </a:bodyPr>
          <a:lstStyle/>
          <a:p>
            <a:pPr marL="0" indent="0" algn="ctr">
              <a:buNone/>
            </a:pPr>
            <a:r>
              <a:rPr lang="en-US" sz="2400" b="1" dirty="0">
                <a:effectLst/>
                <a:latin typeface="Calibri" panose="020F0502020204030204" pitchFamily="34" charset="0"/>
                <a:ea typeface="LM Roman 10"/>
                <a:cs typeface="Calibri" panose="020F0502020204030204" pitchFamily="34" charset="0"/>
              </a:rPr>
              <a:t>The amount of neurons </a:t>
            </a:r>
            <a:r>
              <a:rPr lang="en-US" sz="2400" b="1" spc="-40" dirty="0">
                <a:effectLst/>
                <a:latin typeface="Calibri" panose="020F0502020204030204" pitchFamily="34" charset="0"/>
                <a:ea typeface="LM Roman 10"/>
                <a:cs typeface="Calibri" panose="020F0502020204030204" pitchFamily="34" charset="0"/>
              </a:rPr>
              <a:t>in </a:t>
            </a:r>
            <a:r>
              <a:rPr lang="en-US" sz="2400" b="1" dirty="0">
                <a:effectLst/>
                <a:latin typeface="Calibri" panose="020F0502020204030204" pitchFamily="34" charset="0"/>
                <a:ea typeface="LM Roman 10"/>
                <a:cs typeface="Calibri" panose="020F0502020204030204" pitchFamily="34" charset="0"/>
              </a:rPr>
              <a:t>living organisms at different stages of development</a:t>
            </a:r>
          </a:p>
          <a:p>
            <a:r>
              <a:rPr lang="en-US" sz="2200" dirty="0">
                <a:effectLst/>
                <a:latin typeface="Calibri" panose="020F0502020204030204" pitchFamily="34" charset="0"/>
                <a:ea typeface="LM Roman 10"/>
                <a:cs typeface="Calibri" panose="020F0502020204030204" pitchFamily="34" charset="0"/>
              </a:rPr>
              <a:t>An overview of different organisms and their neural capacity:</a:t>
            </a:r>
          </a:p>
          <a:p>
            <a:r>
              <a:rPr lang="en-US" sz="2200" b="1" dirty="0">
                <a:effectLst/>
                <a:latin typeface="Calibri" panose="020F0502020204030204" pitchFamily="34" charset="0"/>
                <a:ea typeface="LM Roman 10"/>
                <a:cs typeface="Calibri" panose="020F0502020204030204" pitchFamily="34" charset="0"/>
              </a:rPr>
              <a:t>302 neurons:</a:t>
            </a:r>
          </a:p>
          <a:p>
            <a:pPr lvl="1"/>
            <a:r>
              <a:rPr lang="en-US" sz="2200" dirty="0">
                <a:effectLst/>
                <a:latin typeface="Calibri" panose="020F0502020204030204" pitchFamily="34" charset="0"/>
                <a:ea typeface="LM Roman 10"/>
                <a:cs typeface="Calibri" panose="020F0502020204030204" pitchFamily="34" charset="0"/>
              </a:rPr>
              <a:t>Nematode worm, </a:t>
            </a:r>
            <a:r>
              <a:rPr lang="en-US" sz="2200" i="0" dirty="0">
                <a:effectLst/>
                <a:latin typeface="Calibri" panose="020F0502020204030204" pitchFamily="34" charset="0"/>
                <a:cs typeface="Calibri" panose="020F0502020204030204" pitchFamily="34" charset="0"/>
              </a:rPr>
              <a:t>are the most numerous multicellular animals on earth</a:t>
            </a:r>
            <a:r>
              <a:rPr lang="en-US" sz="1600" b="1" i="0" dirty="0">
                <a:solidFill>
                  <a:srgbClr val="202124"/>
                </a:solidFill>
                <a:effectLst/>
                <a:latin typeface="arial" panose="020B0604020202020204" pitchFamily="34" charset="0"/>
              </a:rPr>
              <a:t>.</a:t>
            </a:r>
            <a:endParaRPr lang="en-US" sz="2200" spc="-15" dirty="0">
              <a:effectLst/>
              <a:latin typeface="Calibri" panose="020F0502020204030204" pitchFamily="34" charset="0"/>
              <a:ea typeface="LM Roman 10"/>
              <a:cs typeface="Calibri" panose="020F0502020204030204" pitchFamily="34" charset="0"/>
            </a:endParaRPr>
          </a:p>
          <a:p>
            <a:pPr lvl="1"/>
            <a:r>
              <a:rPr lang="en-US" sz="2200" dirty="0">
                <a:effectLst/>
                <a:latin typeface="Calibri" panose="020F0502020204030204" pitchFamily="34" charset="0"/>
                <a:ea typeface="LM Roman 10"/>
                <a:cs typeface="Calibri" panose="020F0502020204030204" pitchFamily="34" charset="0"/>
              </a:rPr>
              <a:t>Nematodes live in the soil and feed on bacteria.</a:t>
            </a:r>
          </a:p>
          <a:p>
            <a:r>
              <a:rPr lang="en-US" sz="2000" b="1" dirty="0">
                <a:effectLst/>
                <a:latin typeface="Calibri" panose="020F0502020204030204" pitchFamily="34" charset="0"/>
                <a:ea typeface="LM Roman 10"/>
                <a:cs typeface="Calibri" panose="020F0502020204030204" pitchFamily="34" charset="0"/>
              </a:rPr>
              <a:t>10</a:t>
            </a:r>
            <a:r>
              <a:rPr lang="en-US" sz="2000" b="1" baseline="30000" dirty="0">
                <a:effectLst/>
                <a:latin typeface="Calibri" panose="020F0502020204030204" pitchFamily="34" charset="0"/>
                <a:ea typeface="LM Roman 10"/>
                <a:cs typeface="Calibri" panose="020F0502020204030204" pitchFamily="34" charset="0"/>
              </a:rPr>
              <a:t>4</a:t>
            </a:r>
            <a:r>
              <a:rPr lang="en-US" sz="2200" b="1" baseline="30000" dirty="0">
                <a:effectLst/>
                <a:latin typeface="Calibri" panose="020F0502020204030204" pitchFamily="34" charset="0"/>
                <a:ea typeface="LM Roman 10"/>
                <a:cs typeface="Calibri" panose="020F0502020204030204" pitchFamily="34" charset="0"/>
              </a:rPr>
              <a:t> </a:t>
            </a:r>
            <a:r>
              <a:rPr lang="en-US" sz="2200" b="1" dirty="0">
                <a:effectLst/>
                <a:latin typeface="Calibri" panose="020F0502020204030204" pitchFamily="34" charset="0"/>
                <a:ea typeface="LM Roman 10"/>
                <a:cs typeface="Calibri" panose="020F0502020204030204" pitchFamily="34" charset="0"/>
              </a:rPr>
              <a:t>neurons:</a:t>
            </a:r>
          </a:p>
          <a:p>
            <a:pPr lvl="1"/>
            <a:r>
              <a:rPr lang="en-US" sz="2200" dirty="0">
                <a:effectLst/>
                <a:latin typeface="Calibri" panose="020F0502020204030204" pitchFamily="34" charset="0"/>
                <a:ea typeface="LM Roman 10"/>
                <a:cs typeface="Calibri" panose="020F0502020204030204" pitchFamily="34" charset="0"/>
              </a:rPr>
              <a:t>An ant</a:t>
            </a:r>
            <a:r>
              <a:rPr lang="en-US" sz="2200" dirty="0">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due</a:t>
            </a:r>
            <a:r>
              <a:rPr lang="en-US" sz="2200" spc="-13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to</a:t>
            </a:r>
            <a:r>
              <a:rPr lang="en-US" sz="2200" spc="-13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different</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attractants</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and</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odors, ants engage in complex social behavior.</a:t>
            </a:r>
          </a:p>
          <a:p>
            <a:pPr lvl="1"/>
            <a:r>
              <a:rPr lang="en-US" sz="2200" dirty="0">
                <a:effectLst/>
                <a:latin typeface="Calibri" panose="020F0502020204030204" pitchFamily="34" charset="0"/>
                <a:ea typeface="LM Roman 10"/>
                <a:cs typeface="Calibri" panose="020F0502020204030204" pitchFamily="34" charset="0"/>
              </a:rPr>
              <a:t>It</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has</a:t>
            </a:r>
            <a:r>
              <a:rPr lang="en-US" sz="2200" spc="-11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a:t>
            </a:r>
            <a:r>
              <a:rPr lang="en-US" sz="2200" spc="-11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cognitive</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capacity</a:t>
            </a:r>
            <a:r>
              <a:rPr lang="en-US" sz="2200" spc="-11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similar to a chimpanzee or even a</a:t>
            </a:r>
            <a:r>
              <a:rPr lang="en-US" sz="2200" spc="-1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human.</a:t>
            </a:r>
            <a:endParaRPr lang="en-IN" sz="2200" dirty="0">
              <a:effectLst/>
              <a:latin typeface="Calibri" panose="020F0502020204030204" pitchFamily="34" charset="0"/>
              <a:ea typeface="LM Roman 10"/>
              <a:cs typeface="Calibri" panose="020F0502020204030204" pitchFamily="34" charset="0"/>
            </a:endParaRPr>
          </a:p>
          <a:p>
            <a:pPr>
              <a:buFont typeface="Arial" panose="020B0604020202020204" pitchFamily="34" charset="0"/>
              <a:buChar char="•"/>
            </a:pPr>
            <a:r>
              <a:rPr lang="en-US" sz="2200" b="1" dirty="0">
                <a:effectLst/>
                <a:latin typeface="Calibri" panose="020F0502020204030204" pitchFamily="34" charset="0"/>
                <a:ea typeface="LM Roman 10"/>
                <a:cs typeface="Calibri" panose="020F0502020204030204" pitchFamily="34" charset="0"/>
              </a:rPr>
              <a:t>10</a:t>
            </a:r>
            <a:r>
              <a:rPr lang="en-US" sz="2200" b="1" baseline="30000" dirty="0">
                <a:effectLst/>
                <a:latin typeface="Calibri" panose="020F0502020204030204" pitchFamily="34" charset="0"/>
                <a:ea typeface="LM Roman 10"/>
                <a:cs typeface="Calibri" panose="020F0502020204030204" pitchFamily="34" charset="0"/>
              </a:rPr>
              <a:t>5</a:t>
            </a:r>
            <a:r>
              <a:rPr lang="en-US" sz="2200" b="1" dirty="0">
                <a:effectLst/>
                <a:latin typeface="Calibri" panose="020F0502020204030204" pitchFamily="34" charset="0"/>
                <a:ea typeface="LM Roman 10"/>
                <a:cs typeface="Calibri" panose="020F0502020204030204" pitchFamily="34" charset="0"/>
              </a:rPr>
              <a:t> neurons: </a:t>
            </a:r>
          </a:p>
          <a:p>
            <a:pPr lvl="1">
              <a:buFont typeface="Arial" panose="020B0604020202020204" pitchFamily="34" charset="0"/>
              <a:buChar char="•"/>
            </a:pPr>
            <a:r>
              <a:rPr lang="en-US" sz="2200" dirty="0">
                <a:effectLst/>
                <a:latin typeface="Calibri" panose="020F0502020204030204" pitchFamily="34" charset="0"/>
                <a:ea typeface="LM Roman 10"/>
                <a:cs typeface="Calibri" panose="020F0502020204030204" pitchFamily="34" charset="0"/>
              </a:rPr>
              <a:t>A fly, it can land upon the</a:t>
            </a:r>
            <a:r>
              <a:rPr lang="en-US" sz="2200" spc="-5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ceiling</a:t>
            </a:r>
            <a:r>
              <a:rPr lang="en-US" sz="2200" spc="-5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upside</a:t>
            </a:r>
            <a:r>
              <a:rPr lang="en-US" sz="2200" spc="-5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down,</a:t>
            </a:r>
            <a:r>
              <a:rPr lang="en-US" sz="2200" spc="-5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has</a:t>
            </a:r>
            <a:r>
              <a:rPr lang="en-US" sz="2200" spc="-5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a:t>
            </a:r>
            <a:r>
              <a:rPr lang="en-US" sz="2200" spc="-5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considerable</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sensory</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system</a:t>
            </a:r>
            <a:r>
              <a:rPr lang="en-US" sz="2200" spc="-8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because</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a:t>
            </a:r>
            <a:r>
              <a:rPr lang="en-US" sz="2200" spc="-9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vibrissae, nerves at the end of its legs.</a:t>
            </a:r>
          </a:p>
          <a:p>
            <a:pPr lvl="1">
              <a:buFont typeface="Arial" panose="020B0604020202020204" pitchFamily="34" charset="0"/>
              <a:buChar char="•"/>
            </a:pPr>
            <a:r>
              <a:rPr lang="en-US" sz="2200" dirty="0">
                <a:effectLst/>
                <a:latin typeface="Calibri" panose="020F0502020204030204" pitchFamily="34" charset="0"/>
                <a:ea typeface="LM Roman 10"/>
                <a:cs typeface="Calibri" panose="020F0502020204030204" pitchFamily="34" charset="0"/>
              </a:rPr>
              <a:t>A fly is not easy to catch, the bodily functions</a:t>
            </a:r>
            <a:r>
              <a:rPr lang="en-US" sz="2200" spc="26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are also controlled </a:t>
            </a:r>
            <a:r>
              <a:rPr lang="en-US" sz="2200" spc="-20" dirty="0">
                <a:effectLst/>
                <a:latin typeface="Calibri" panose="020F0502020204030204" pitchFamily="34" charset="0"/>
                <a:ea typeface="LM Roman 10"/>
                <a:cs typeface="Calibri" panose="020F0502020204030204" pitchFamily="34" charset="0"/>
              </a:rPr>
              <a:t>by </a:t>
            </a:r>
            <a:r>
              <a:rPr lang="en-US" sz="2200" dirty="0">
                <a:effectLst/>
                <a:latin typeface="Calibri" panose="020F0502020204030204" pitchFamily="34" charset="0"/>
                <a:ea typeface="LM Roman 10"/>
                <a:cs typeface="Calibri" panose="020F0502020204030204" pitchFamily="34" charset="0"/>
              </a:rPr>
              <a:t>neurons.</a:t>
            </a:r>
            <a:endParaRPr lang="en-US" sz="2200" dirty="0">
              <a:latin typeface="Calibri" panose="020F0502020204030204" pitchFamily="34" charset="0"/>
              <a:ea typeface="LM Roman 10"/>
              <a:cs typeface="Calibri" panose="020F0502020204030204" pitchFamily="34" charset="0"/>
            </a:endParaRPr>
          </a:p>
        </p:txBody>
      </p:sp>
    </p:spTree>
    <p:extLst>
      <p:ext uri="{BB962C8B-B14F-4D97-AF65-F5344CB8AC3E}">
        <p14:creationId xmlns:p14="http://schemas.microsoft.com/office/powerpoint/2010/main" val="909206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71AD943-CC60-4582-8E34-E1133311F992}"/>
              </a:ext>
            </a:extLst>
          </p:cNvPr>
          <p:cNvSpPr>
            <a:spLocks noGrp="1"/>
          </p:cNvSpPr>
          <p:nvPr>
            <p:ph sz="quarter" idx="1"/>
          </p:nvPr>
        </p:nvSpPr>
        <p:spPr>
          <a:xfrm>
            <a:off x="304800" y="228600"/>
            <a:ext cx="8458200" cy="6248400"/>
          </a:xfrm>
        </p:spPr>
        <p:txBody>
          <a:bodyPr>
            <a:normAutofit/>
          </a:bodyPr>
          <a:lstStyle/>
          <a:p>
            <a:pPr>
              <a:buFont typeface="Arial" panose="020B0604020202020204" pitchFamily="34" charset="0"/>
              <a:buChar char="•"/>
            </a:pPr>
            <a:r>
              <a:rPr lang="en-US" sz="2200" b="1" dirty="0">
                <a:effectLst/>
                <a:latin typeface="Calibri" panose="020F0502020204030204" pitchFamily="34" charset="0"/>
                <a:ea typeface="LM Roman 10"/>
                <a:cs typeface="Calibri" panose="020F0502020204030204" pitchFamily="34" charset="0"/>
              </a:rPr>
              <a:t>0.8x10</a:t>
            </a:r>
            <a:r>
              <a:rPr lang="en-US" sz="2200" b="1" baseline="30000" dirty="0">
                <a:effectLst/>
                <a:latin typeface="Calibri" panose="020F0502020204030204" pitchFamily="34" charset="0"/>
                <a:ea typeface="LM Roman 10"/>
                <a:cs typeface="Calibri" panose="020F0502020204030204" pitchFamily="34" charset="0"/>
              </a:rPr>
              <a:t>6</a:t>
            </a:r>
            <a:r>
              <a:rPr lang="en-US" sz="2200" b="1" dirty="0">
                <a:effectLst/>
                <a:latin typeface="Calibri" panose="020F0502020204030204" pitchFamily="34" charset="0"/>
                <a:ea typeface="LM Roman 10"/>
                <a:cs typeface="Calibri" panose="020F0502020204030204" pitchFamily="34" charset="0"/>
              </a:rPr>
              <a:t> neurons:</a:t>
            </a:r>
          </a:p>
          <a:p>
            <a:pPr lvl="1">
              <a:buFont typeface="Arial" panose="020B0604020202020204" pitchFamily="34" charset="0"/>
              <a:buChar char="•"/>
            </a:pPr>
            <a:r>
              <a:rPr lang="en-US" sz="2200" dirty="0">
                <a:effectLst/>
                <a:latin typeface="Calibri" panose="020F0502020204030204" pitchFamily="34" charset="0"/>
                <a:ea typeface="LM Roman 10"/>
                <a:cs typeface="Calibri" panose="020F0502020204030204" pitchFamily="34" charset="0"/>
              </a:rPr>
              <a:t>A honeybee, build colonies and have amazing capabilities in the field of aerial reconnaissance and navigation.</a:t>
            </a:r>
          </a:p>
          <a:p>
            <a:pPr>
              <a:buFont typeface="Arial" panose="020B0604020202020204" pitchFamily="34" charset="0"/>
              <a:buChar char="•"/>
            </a:pPr>
            <a:r>
              <a:rPr lang="en-US" sz="2200" b="1" dirty="0">
                <a:latin typeface="Calibri" panose="020F0502020204030204" pitchFamily="34" charset="0"/>
                <a:ea typeface="LM Roman 10"/>
                <a:cs typeface="Calibri" panose="020F0502020204030204" pitchFamily="34" charset="0"/>
              </a:rPr>
              <a:t>4.0x</a:t>
            </a:r>
            <a:r>
              <a:rPr lang="en-US" sz="2200" b="1" dirty="0">
                <a:effectLst/>
                <a:latin typeface="Calibri" panose="020F0502020204030204" pitchFamily="34" charset="0"/>
                <a:ea typeface="LM Roman 10"/>
                <a:cs typeface="Calibri" panose="020F0502020204030204" pitchFamily="34" charset="0"/>
              </a:rPr>
              <a:t>10</a:t>
            </a:r>
            <a:r>
              <a:rPr lang="en-US" sz="2200" b="1" baseline="30000" dirty="0">
                <a:effectLst/>
                <a:latin typeface="Calibri" panose="020F0502020204030204" pitchFamily="34" charset="0"/>
                <a:ea typeface="LM Roman 10"/>
                <a:cs typeface="Calibri" panose="020F0502020204030204" pitchFamily="34" charset="0"/>
              </a:rPr>
              <a:t>6 </a:t>
            </a:r>
            <a:r>
              <a:rPr lang="en-US" sz="2200" b="1" dirty="0">
                <a:effectLst/>
                <a:latin typeface="Calibri" panose="020F0502020204030204" pitchFamily="34" charset="0"/>
                <a:ea typeface="LM Roman 10"/>
                <a:cs typeface="Calibri" panose="020F0502020204030204" pitchFamily="34" charset="0"/>
              </a:rPr>
              <a:t>neurons:</a:t>
            </a:r>
          </a:p>
          <a:p>
            <a:pPr lvl="1"/>
            <a:r>
              <a:rPr lang="en-US" sz="2200" dirty="0">
                <a:effectLst/>
                <a:latin typeface="Calibri" panose="020F0502020204030204" pitchFamily="34" charset="0"/>
                <a:ea typeface="LM Roman 10"/>
                <a:cs typeface="Calibri" panose="020F0502020204030204" pitchFamily="34" charset="0"/>
              </a:rPr>
              <a:t>A mouse, the world of vertebrates</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already begins.</a:t>
            </a:r>
            <a:endParaRPr lang="en-US" sz="2200" dirty="0">
              <a:latin typeface="Calibri" panose="020F0502020204030204" pitchFamily="34" charset="0"/>
              <a:ea typeface="LM Roman 10"/>
              <a:cs typeface="Calibri" panose="020F0502020204030204" pitchFamily="34" charset="0"/>
            </a:endParaRPr>
          </a:p>
          <a:p>
            <a:r>
              <a:rPr lang="en-US" sz="2200" b="1" dirty="0">
                <a:effectLst/>
                <a:latin typeface="Calibri" panose="020F0502020204030204" pitchFamily="34" charset="0"/>
                <a:ea typeface="LM Roman 10"/>
                <a:cs typeface="Calibri" panose="020F0502020204030204" pitchFamily="34" charset="0"/>
              </a:rPr>
              <a:t>1.5x10</a:t>
            </a:r>
            <a:r>
              <a:rPr lang="en-US" sz="2200" b="1" baseline="30000" dirty="0">
                <a:effectLst/>
                <a:latin typeface="Calibri" panose="020F0502020204030204" pitchFamily="34" charset="0"/>
                <a:ea typeface="LM Roman 10"/>
                <a:cs typeface="Calibri" panose="020F0502020204030204" pitchFamily="34" charset="0"/>
              </a:rPr>
              <a:t>7</a:t>
            </a:r>
            <a:r>
              <a:rPr lang="en-US" sz="2200" b="1" dirty="0">
                <a:effectLst/>
                <a:latin typeface="Calibri" panose="020F0502020204030204" pitchFamily="34" charset="0"/>
                <a:ea typeface="LM Roman 10"/>
                <a:cs typeface="Calibri" panose="020F0502020204030204" pitchFamily="34" charset="0"/>
              </a:rPr>
              <a:t> neurons:</a:t>
            </a:r>
          </a:p>
          <a:p>
            <a:pPr lvl="1">
              <a:buFont typeface="Arial" panose="020B0604020202020204" pitchFamily="34" charset="0"/>
              <a:buChar char="•"/>
            </a:pPr>
            <a:r>
              <a:rPr lang="en-US" sz="2200" b="1"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 </a:t>
            </a:r>
            <a:r>
              <a:rPr lang="en-US" sz="2200" spc="-15" dirty="0">
                <a:effectLst/>
                <a:latin typeface="Calibri" panose="020F0502020204030204" pitchFamily="34" charset="0"/>
                <a:ea typeface="LM Roman 10"/>
                <a:cs typeface="Calibri" panose="020F0502020204030204" pitchFamily="34" charset="0"/>
              </a:rPr>
              <a:t>rat, </a:t>
            </a:r>
            <a:r>
              <a:rPr lang="en-US" sz="2200" dirty="0">
                <a:effectLst/>
                <a:latin typeface="Calibri" panose="020F0502020204030204" pitchFamily="34" charset="0"/>
                <a:ea typeface="LM Roman 10"/>
                <a:cs typeface="Calibri" panose="020F0502020204030204" pitchFamily="34" charset="0"/>
              </a:rPr>
              <a:t>an animal which is extremely intelligent, </a:t>
            </a:r>
            <a:r>
              <a:rPr lang="en-US" sz="2200" spc="-20" dirty="0">
                <a:effectLst/>
                <a:latin typeface="Calibri" panose="020F0502020204030204" pitchFamily="34" charset="0"/>
                <a:ea typeface="LM Roman 10"/>
                <a:cs typeface="Calibri" panose="020F0502020204030204" pitchFamily="34" charset="0"/>
              </a:rPr>
              <a:t>have </a:t>
            </a:r>
            <a:r>
              <a:rPr lang="en-US" sz="2200" dirty="0">
                <a:effectLst/>
                <a:latin typeface="Calibri" panose="020F0502020204030204" pitchFamily="34" charset="0"/>
                <a:ea typeface="LM Roman 10"/>
                <a:cs typeface="Calibri" panose="020F0502020204030204" pitchFamily="34" charset="0"/>
              </a:rPr>
              <a:t>an extraordinary sense of smell and orientation. </a:t>
            </a:r>
          </a:p>
          <a:p>
            <a:pPr lvl="1">
              <a:buFont typeface="Arial" panose="020B0604020202020204" pitchFamily="34" charset="0"/>
              <a:buChar char="•"/>
            </a:pPr>
            <a:r>
              <a:rPr lang="en-US" sz="2200" dirty="0">
                <a:effectLst/>
                <a:latin typeface="Calibri" panose="020F0502020204030204" pitchFamily="34" charset="0"/>
                <a:ea typeface="LM Roman 10"/>
                <a:cs typeface="Calibri" panose="020F0502020204030204" pitchFamily="34" charset="0"/>
              </a:rPr>
              <a:t>The brain of a </a:t>
            </a:r>
            <a:r>
              <a:rPr lang="en-US" sz="2200" spc="-35" dirty="0">
                <a:effectLst/>
                <a:latin typeface="Calibri" panose="020F0502020204030204" pitchFamily="34" charset="0"/>
                <a:ea typeface="LM Roman 10"/>
                <a:cs typeface="Calibri" panose="020F0502020204030204" pitchFamily="34" charset="0"/>
              </a:rPr>
              <a:t>frog </a:t>
            </a:r>
            <a:r>
              <a:rPr lang="en-US" sz="2200" dirty="0">
                <a:effectLst/>
                <a:latin typeface="Calibri" panose="020F0502020204030204" pitchFamily="34" charset="0"/>
                <a:ea typeface="LM Roman 10"/>
                <a:cs typeface="Calibri" panose="020F0502020204030204" pitchFamily="34" charset="0"/>
              </a:rPr>
              <a:t>has a complex build with many functions, it can swim and has evolved complex behavior</a:t>
            </a:r>
            <a:r>
              <a:rPr lang="en-US" sz="2200" dirty="0">
                <a:latin typeface="Calibri" panose="020F0502020204030204" pitchFamily="34" charset="0"/>
                <a:ea typeface="LM Roman 10"/>
                <a:cs typeface="Calibri" panose="020F0502020204030204" pitchFamily="34" charset="0"/>
              </a:rPr>
              <a:t>.</a:t>
            </a:r>
          </a:p>
          <a:p>
            <a:pPr>
              <a:buFont typeface="Arial" panose="020B0604020202020204" pitchFamily="34" charset="0"/>
              <a:buChar char="•"/>
            </a:pPr>
            <a:r>
              <a:rPr lang="en-US" sz="2200" b="1" dirty="0">
                <a:effectLst/>
                <a:latin typeface="Calibri" panose="020F0502020204030204" pitchFamily="34" charset="0"/>
                <a:ea typeface="LM Roman 10"/>
                <a:cs typeface="Calibri" panose="020F0502020204030204" pitchFamily="34" charset="0"/>
              </a:rPr>
              <a:t>5.0x10</a:t>
            </a:r>
            <a:r>
              <a:rPr lang="en-US" sz="2200" b="1" baseline="30000" dirty="0">
                <a:effectLst/>
                <a:latin typeface="Calibri" panose="020F0502020204030204" pitchFamily="34" charset="0"/>
                <a:ea typeface="LM Roman 10"/>
                <a:cs typeface="Calibri" panose="020F0502020204030204" pitchFamily="34" charset="0"/>
              </a:rPr>
              <a:t>7</a:t>
            </a:r>
            <a:r>
              <a:rPr lang="en-US" sz="2200" b="1" dirty="0">
                <a:effectLst/>
                <a:latin typeface="Calibri" panose="020F0502020204030204" pitchFamily="34" charset="0"/>
                <a:ea typeface="LM Roman 10"/>
                <a:cs typeface="Calibri" panose="020F0502020204030204" pitchFamily="34" charset="0"/>
              </a:rPr>
              <a:t> neurons:</a:t>
            </a:r>
          </a:p>
          <a:p>
            <a:pPr lvl="1"/>
            <a:r>
              <a:rPr lang="en-US" sz="2200" dirty="0">
                <a:effectLst/>
                <a:latin typeface="Calibri" panose="020F0502020204030204" pitchFamily="34" charset="0"/>
                <a:ea typeface="LM Roman 10"/>
                <a:cs typeface="Calibri" panose="020F0502020204030204" pitchFamily="34" charset="0"/>
              </a:rPr>
              <a:t>A </a:t>
            </a:r>
            <a:r>
              <a:rPr lang="en-US" sz="2200" spc="-15" dirty="0">
                <a:effectLst/>
                <a:latin typeface="Calibri" panose="020F0502020204030204" pitchFamily="34" charset="0"/>
                <a:ea typeface="LM Roman 10"/>
                <a:cs typeface="Calibri" panose="020F0502020204030204" pitchFamily="34" charset="0"/>
              </a:rPr>
              <a:t>bat,</a:t>
            </a:r>
            <a:r>
              <a:rPr lang="en-US" sz="2200" dirty="0">
                <a:effectLst/>
                <a:latin typeface="Calibri" panose="020F0502020204030204" pitchFamily="34" charset="0"/>
                <a:ea typeface="LM Roman 10"/>
                <a:cs typeface="Calibri" panose="020F0502020204030204" pitchFamily="34" charset="0"/>
              </a:rPr>
              <a:t> can navigate in total darkness in a room to several centimeters,</a:t>
            </a:r>
            <a:r>
              <a:rPr lang="en-US" sz="2200" spc="-75" dirty="0">
                <a:effectLst/>
                <a:latin typeface="Calibri" panose="020F0502020204030204" pitchFamily="34" charset="0"/>
                <a:ea typeface="LM Roman 10"/>
                <a:cs typeface="Calibri" panose="020F0502020204030204" pitchFamily="34" charset="0"/>
              </a:rPr>
              <a:t> </a:t>
            </a:r>
            <a:r>
              <a:rPr lang="en-US" sz="2200" spc="-20" dirty="0">
                <a:effectLst/>
                <a:latin typeface="Calibri" panose="020F0502020204030204" pitchFamily="34" charset="0"/>
                <a:ea typeface="LM Roman 10"/>
                <a:cs typeface="Calibri" panose="020F0502020204030204" pitchFamily="34" charset="0"/>
              </a:rPr>
              <a:t>by</a:t>
            </a:r>
            <a:r>
              <a:rPr lang="en-US" sz="2200" spc="-7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only</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using</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their</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sense</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of</a:t>
            </a:r>
            <a:r>
              <a:rPr lang="en-US" sz="2200" spc="-8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hearing.</a:t>
            </a:r>
            <a:r>
              <a:rPr lang="en-US" sz="2200" spc="4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It</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uses</a:t>
            </a:r>
            <a:r>
              <a:rPr lang="en-US" sz="2200" spc="-12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acoustic</a:t>
            </a:r>
            <a:r>
              <a:rPr lang="en-US" sz="2200" spc="-12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signals</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to</a:t>
            </a:r>
            <a:r>
              <a:rPr lang="en-US" sz="2200" spc="-125"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localize insects and eats its prey while</a:t>
            </a:r>
            <a:r>
              <a:rPr lang="en-US" sz="2200" spc="-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flying.</a:t>
            </a:r>
          </a:p>
          <a:p>
            <a:pPr lvl="1"/>
            <a:r>
              <a:rPr lang="en-US" sz="2200" dirty="0">
                <a:effectLst/>
                <a:latin typeface="Calibri" panose="020F0502020204030204" pitchFamily="34" charset="0"/>
                <a:ea typeface="LM Roman 10"/>
                <a:cs typeface="Calibri" panose="020F0502020204030204" pitchFamily="34" charset="0"/>
              </a:rPr>
              <a:t>A mouse, the world of vertebrates</a:t>
            </a:r>
            <a:r>
              <a:rPr lang="en-US" sz="2200" spc="-120" dirty="0">
                <a:effectLst/>
                <a:latin typeface="Calibri" panose="020F0502020204030204" pitchFamily="34" charset="0"/>
                <a:ea typeface="LM Roman 10"/>
                <a:cs typeface="Calibri" panose="020F0502020204030204" pitchFamily="34" charset="0"/>
              </a:rPr>
              <a:t> </a:t>
            </a:r>
            <a:r>
              <a:rPr lang="en-US" sz="2200" dirty="0">
                <a:effectLst/>
                <a:latin typeface="Calibri" panose="020F0502020204030204" pitchFamily="34" charset="0"/>
                <a:ea typeface="LM Roman 10"/>
                <a:cs typeface="Calibri" panose="020F0502020204030204" pitchFamily="34" charset="0"/>
              </a:rPr>
              <a:t>already begins.</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68517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71AD943-CC60-4582-8E34-E1133311F992}"/>
              </a:ext>
            </a:extLst>
          </p:cNvPr>
          <p:cNvSpPr>
            <a:spLocks noGrp="1"/>
          </p:cNvSpPr>
          <p:nvPr>
            <p:ph sz="quarter" idx="1"/>
          </p:nvPr>
        </p:nvSpPr>
        <p:spPr>
          <a:xfrm>
            <a:off x="304800" y="228600"/>
            <a:ext cx="8458200" cy="6248400"/>
          </a:xfrm>
        </p:spPr>
        <p:txBody>
          <a:bodyPr>
            <a:normAutofit/>
          </a:bodyPr>
          <a:lstStyle/>
          <a:p>
            <a:pPr lvl="1"/>
            <a:endParaRPr lang="en-US" sz="2000" dirty="0">
              <a:latin typeface="Calibri" panose="020F0502020204030204" pitchFamily="34" charset="0"/>
              <a:ea typeface="LM Roman 10"/>
              <a:cs typeface="Calibri" panose="020F0502020204030204" pitchFamily="34" charset="0"/>
            </a:endParaRPr>
          </a:p>
          <a:p>
            <a:r>
              <a:rPr lang="en-US" sz="2200" b="1" dirty="0">
                <a:effectLst/>
                <a:latin typeface="Calibri" panose="020F0502020204030204" pitchFamily="34" charset="0"/>
                <a:ea typeface="LM Roman 10"/>
                <a:cs typeface="Calibri" panose="020F0502020204030204" pitchFamily="34" charset="0"/>
              </a:rPr>
              <a:t>1.6x10</a:t>
            </a:r>
            <a:r>
              <a:rPr lang="en-US" sz="2200" b="1" baseline="30000" dirty="0">
                <a:effectLst/>
                <a:latin typeface="Calibri" panose="020F0502020204030204" pitchFamily="34" charset="0"/>
                <a:ea typeface="LM Roman 10"/>
                <a:cs typeface="Calibri" panose="020F0502020204030204" pitchFamily="34" charset="0"/>
              </a:rPr>
              <a:t>8</a:t>
            </a:r>
            <a:r>
              <a:rPr lang="en-US" sz="2200" b="1" dirty="0">
                <a:effectLst/>
                <a:latin typeface="Calibri" panose="020F0502020204030204" pitchFamily="34" charset="0"/>
                <a:ea typeface="LM Roman 10"/>
                <a:cs typeface="Calibri" panose="020F0502020204030204" pitchFamily="34" charset="0"/>
              </a:rPr>
              <a:t> neurons:</a:t>
            </a:r>
            <a:endParaRPr lang="en-US" sz="2200" dirty="0">
              <a:effectLst/>
              <a:latin typeface="Calibri" panose="020F0502020204030204" pitchFamily="34" charset="0"/>
              <a:ea typeface="LM Roman 10"/>
              <a:cs typeface="Calibri" panose="020F0502020204030204" pitchFamily="34" charset="0"/>
            </a:endParaRPr>
          </a:p>
          <a:p>
            <a:pPr lvl="1"/>
            <a:r>
              <a:rPr lang="en-US" sz="2200" dirty="0">
                <a:effectLst/>
                <a:latin typeface="Calibri" panose="020F0502020204030204" pitchFamily="34" charset="0"/>
                <a:ea typeface="LM Roman 10"/>
                <a:cs typeface="Calibri" panose="020F0502020204030204" pitchFamily="34" charset="0"/>
              </a:rPr>
              <a:t>A </a:t>
            </a:r>
            <a:r>
              <a:rPr lang="en-US" sz="2200" spc="-20" dirty="0">
                <a:effectLst/>
                <a:latin typeface="Calibri" panose="020F0502020204030204" pitchFamily="34" charset="0"/>
                <a:ea typeface="LM Roman 10"/>
                <a:cs typeface="Calibri" panose="020F0502020204030204" pitchFamily="34" charset="0"/>
              </a:rPr>
              <a:t>dog, </a:t>
            </a:r>
            <a:r>
              <a:rPr lang="en-US" sz="2200" dirty="0">
                <a:effectLst/>
                <a:latin typeface="Calibri" panose="020F0502020204030204" pitchFamily="34" charset="0"/>
                <a:ea typeface="LM Roman 10"/>
                <a:cs typeface="Calibri" panose="020F0502020204030204" pitchFamily="34" charset="0"/>
              </a:rPr>
              <a:t>companion of man for ages. </a:t>
            </a:r>
          </a:p>
          <a:p>
            <a:r>
              <a:rPr lang="en-US" sz="2200" b="1" dirty="0">
                <a:latin typeface="Calibri" panose="020F0502020204030204" pitchFamily="34" charset="0"/>
                <a:cs typeface="Calibri" panose="020F0502020204030204" pitchFamily="34" charset="0"/>
              </a:rPr>
              <a:t>3.0x10</a:t>
            </a:r>
            <a:r>
              <a:rPr lang="en-US" sz="2200" b="1" baseline="30000" dirty="0">
                <a:latin typeface="Calibri" panose="020F0502020204030204" pitchFamily="34" charset="0"/>
                <a:cs typeface="Calibri" panose="020F0502020204030204" pitchFamily="34" charset="0"/>
              </a:rPr>
              <a:t>8</a:t>
            </a:r>
            <a:r>
              <a:rPr lang="en-US" sz="2200" b="1" dirty="0">
                <a:latin typeface="Calibri" panose="020F0502020204030204" pitchFamily="34" charset="0"/>
                <a:cs typeface="Calibri" panose="020F0502020204030204" pitchFamily="34" charset="0"/>
              </a:rPr>
              <a:t> neurons:</a:t>
            </a:r>
          </a:p>
          <a:p>
            <a:pPr lvl="1"/>
            <a:r>
              <a:rPr lang="en-US" sz="2200" dirty="0">
                <a:latin typeface="Calibri" panose="020F0502020204030204" pitchFamily="34" charset="0"/>
                <a:cs typeface="Calibri" panose="020F0502020204030204" pitchFamily="34" charset="0"/>
              </a:rPr>
              <a:t>A cat, which is about twice as much as in a dog. </a:t>
            </a:r>
            <a:r>
              <a:rPr lang="en-US" sz="2200">
                <a:latin typeface="Calibri" panose="020F0502020204030204" pitchFamily="34" charset="0"/>
                <a:cs typeface="Calibri" panose="020F0502020204030204" pitchFamily="34" charset="0"/>
              </a:rPr>
              <a:t>Cats </a:t>
            </a:r>
            <a:r>
              <a:rPr lang="en-US" sz="2200" dirty="0">
                <a:latin typeface="Calibri" panose="020F0502020204030204" pitchFamily="34" charset="0"/>
                <a:cs typeface="Calibri" panose="020F0502020204030204" pitchFamily="34" charset="0"/>
              </a:rPr>
              <a:t>are very elegant, patient carnivores that can show a variety of behaviors.</a:t>
            </a:r>
          </a:p>
          <a:p>
            <a:r>
              <a:rPr lang="en-US" sz="2200" b="1" dirty="0">
                <a:latin typeface="Calibri" panose="020F0502020204030204" pitchFamily="34" charset="0"/>
                <a:cs typeface="Calibri" panose="020F0502020204030204" pitchFamily="34" charset="0"/>
              </a:rPr>
              <a:t>6.0x10</a:t>
            </a:r>
            <a:r>
              <a:rPr lang="en-US" sz="2200" b="1" baseline="30000" dirty="0">
                <a:latin typeface="Calibri" panose="020F0502020204030204" pitchFamily="34" charset="0"/>
                <a:cs typeface="Calibri" panose="020F0502020204030204" pitchFamily="34" charset="0"/>
              </a:rPr>
              <a:t>9</a:t>
            </a:r>
            <a:r>
              <a:rPr lang="en-US" sz="2200" b="1" dirty="0">
                <a:latin typeface="Calibri" panose="020F0502020204030204" pitchFamily="34" charset="0"/>
                <a:cs typeface="Calibri" panose="020F0502020204030204" pitchFamily="34" charset="0"/>
              </a:rPr>
              <a:t> neurons:</a:t>
            </a:r>
          </a:p>
          <a:p>
            <a:pPr lvl="1"/>
            <a:r>
              <a:rPr lang="en-US" sz="2200" dirty="0">
                <a:latin typeface="Calibri" panose="020F0502020204030204" pitchFamily="34" charset="0"/>
                <a:cs typeface="Calibri" panose="020F0502020204030204" pitchFamily="34" charset="0"/>
              </a:rPr>
              <a:t>A chimpanzee, one of the animals being very similar to the human.</a:t>
            </a:r>
          </a:p>
          <a:p>
            <a:r>
              <a:rPr lang="en-US" sz="2200" b="1" dirty="0">
                <a:latin typeface="Calibri" panose="020F0502020204030204" pitchFamily="34" charset="0"/>
                <a:cs typeface="Calibri" panose="020F0502020204030204" pitchFamily="34" charset="0"/>
              </a:rPr>
              <a:t>10</a:t>
            </a:r>
            <a:r>
              <a:rPr lang="en-US" sz="2200" b="1" baseline="30000" dirty="0">
                <a:latin typeface="Calibri" panose="020F0502020204030204" pitchFamily="34" charset="0"/>
                <a:cs typeface="Calibri" panose="020F0502020204030204" pitchFamily="34" charset="0"/>
              </a:rPr>
              <a:t>11</a:t>
            </a:r>
            <a:r>
              <a:rPr lang="en-US" sz="2200" b="1" dirty="0">
                <a:latin typeface="Calibri" panose="020F0502020204030204" pitchFamily="34" charset="0"/>
                <a:cs typeface="Calibri" panose="020F0502020204030204" pitchFamily="34" charset="0"/>
              </a:rPr>
              <a:t> neurons:</a:t>
            </a:r>
          </a:p>
          <a:p>
            <a:pPr lvl="1"/>
            <a:r>
              <a:rPr lang="en-US" sz="2200" dirty="0">
                <a:latin typeface="Calibri" panose="020F0502020204030204" pitchFamily="34" charset="0"/>
                <a:cs typeface="Calibri" panose="020F0502020204030204" pitchFamily="34" charset="0"/>
              </a:rPr>
              <a:t>A human, has considerable cognitive capabilities. </a:t>
            </a:r>
          </a:p>
          <a:p>
            <a:r>
              <a:rPr lang="en-US" sz="2200" b="1" dirty="0">
                <a:latin typeface="Calibri" panose="020F0502020204030204" pitchFamily="34" charset="0"/>
                <a:cs typeface="Calibri" panose="020F0502020204030204" pitchFamily="34" charset="0"/>
              </a:rPr>
              <a:t>2.0x10</a:t>
            </a:r>
            <a:r>
              <a:rPr lang="en-US" sz="2200" b="1" baseline="30000" dirty="0">
                <a:latin typeface="Calibri" panose="020F0502020204030204" pitchFamily="34" charset="0"/>
                <a:cs typeface="Calibri" panose="020F0502020204030204" pitchFamily="34" charset="0"/>
              </a:rPr>
              <a:t>11</a:t>
            </a:r>
            <a:r>
              <a:rPr lang="en-US" sz="2200" b="1" dirty="0">
                <a:latin typeface="Calibri" panose="020F0502020204030204" pitchFamily="34" charset="0"/>
                <a:cs typeface="Calibri" panose="020F0502020204030204" pitchFamily="34" charset="0"/>
              </a:rPr>
              <a:t> neurons:</a:t>
            </a:r>
          </a:p>
          <a:p>
            <a:pPr lvl="1"/>
            <a:r>
              <a:rPr lang="en-US" sz="2200" dirty="0">
                <a:latin typeface="Calibri" panose="020F0502020204030204" pitchFamily="34" charset="0"/>
                <a:cs typeface="Calibri" panose="020F0502020204030204" pitchFamily="34" charset="0"/>
              </a:rPr>
              <a:t>Elephants and certain whale species. </a:t>
            </a:r>
            <a:endParaRPr lang="en-IN" sz="2200" dirty="0">
              <a:effectLst/>
              <a:latin typeface="Calibri" panose="020F0502020204030204" pitchFamily="34" charset="0"/>
              <a:ea typeface="LM Roman 10"/>
              <a:cs typeface="Calibri" panose="020F0502020204030204" pitchFamily="34" charset="0"/>
            </a:endParaRPr>
          </a:p>
        </p:txBody>
      </p:sp>
    </p:spTree>
    <p:extLst>
      <p:ext uri="{BB962C8B-B14F-4D97-AF65-F5344CB8AC3E}">
        <p14:creationId xmlns:p14="http://schemas.microsoft.com/office/powerpoint/2010/main" val="2325871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1E49859-7954-443E-82D7-DF4A3E28AEE2}"/>
              </a:ext>
            </a:extLst>
          </p:cNvPr>
          <p:cNvSpPr>
            <a:spLocks noGrp="1"/>
          </p:cNvSpPr>
          <p:nvPr>
            <p:ph sz="quarter" idx="1"/>
          </p:nvPr>
        </p:nvSpPr>
        <p:spPr>
          <a:xfrm>
            <a:off x="304800" y="381000"/>
            <a:ext cx="8534400" cy="6248400"/>
          </a:xfrm>
        </p:spPr>
        <p:txBody>
          <a:bodyPr>
            <a:normAutofit/>
          </a:bodyPr>
          <a:lstStyle/>
          <a:p>
            <a:pPr marL="0" indent="0" algn="ctr">
              <a:buNone/>
            </a:pPr>
            <a:r>
              <a:rPr lang="en-US" sz="2400" b="1" dirty="0">
                <a:latin typeface="Calibri" panose="020F0502020204030204" pitchFamily="34" charset="0"/>
                <a:cs typeface="Calibri" panose="020F0502020204030204" pitchFamily="34" charset="0"/>
              </a:rPr>
              <a:t>Transition to technical neurons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The biological neurons are linked to each other in a weighted way and when stimulated they electrically transmit their signal via the axon. </a:t>
            </a:r>
          </a:p>
          <a:p>
            <a:r>
              <a:rPr lang="en-US" sz="2200" dirty="0">
                <a:latin typeface="Calibri" panose="020F0502020204030204" pitchFamily="34" charset="0"/>
                <a:cs typeface="Calibri" panose="020F0502020204030204" pitchFamily="34" charset="0"/>
              </a:rPr>
              <a:t>From the axon they are not directly transferred to the succeeding neurons.</a:t>
            </a:r>
          </a:p>
          <a:p>
            <a:r>
              <a:rPr lang="en-US" sz="2200" dirty="0">
                <a:latin typeface="Calibri" panose="020F0502020204030204" pitchFamily="34" charset="0"/>
                <a:cs typeface="Calibri" panose="020F0502020204030204" pitchFamily="34" charset="0"/>
              </a:rPr>
              <a:t>They first have to cross the synaptic cleft where the signal is changed again by variable chemical processes. </a:t>
            </a:r>
          </a:p>
          <a:p>
            <a:r>
              <a:rPr lang="en-US" sz="2200" dirty="0">
                <a:latin typeface="Calibri" panose="020F0502020204030204" pitchFamily="34" charset="0"/>
                <a:cs typeface="Calibri" panose="020F0502020204030204" pitchFamily="34" charset="0"/>
              </a:rPr>
              <a:t>The receiving neuron the various inputs that have been postprocessed in the synaptic cleft are summarized or accumulated to one single pulse.</a:t>
            </a:r>
          </a:p>
          <a:p>
            <a:r>
              <a:rPr lang="en-US" sz="2200" b="1" dirty="0">
                <a:latin typeface="Calibri" panose="020F0502020204030204" pitchFamily="34" charset="0"/>
                <a:cs typeface="Calibri" panose="020F0502020204030204" pitchFamily="34" charset="0"/>
              </a:rPr>
              <a:t>Vectorial input:</a:t>
            </a:r>
            <a:r>
              <a:rPr lang="en-US" sz="2200" dirty="0">
                <a:latin typeface="Calibri" panose="020F0502020204030204" pitchFamily="34" charset="0"/>
                <a:cs typeface="Calibri" panose="020F0502020204030204" pitchFamily="34" charset="0"/>
              </a:rPr>
              <a:t> The input of technical neurons consists of many components, therefore it is a vector. </a:t>
            </a:r>
          </a:p>
          <a:p>
            <a:endParaRPr lang="en-IN" dirty="0"/>
          </a:p>
        </p:txBody>
      </p:sp>
    </p:spTree>
    <p:extLst>
      <p:ext uri="{BB962C8B-B14F-4D97-AF65-F5344CB8AC3E}">
        <p14:creationId xmlns:p14="http://schemas.microsoft.com/office/powerpoint/2010/main" val="1700134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9B40E7D2-8302-4977-B0BA-B05D31EFF9F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67989" y="609600"/>
            <a:ext cx="8263055" cy="5638800"/>
          </a:xfrm>
        </p:spPr>
      </p:pic>
    </p:spTree>
    <p:extLst>
      <p:ext uri="{BB962C8B-B14F-4D97-AF65-F5344CB8AC3E}">
        <p14:creationId xmlns:p14="http://schemas.microsoft.com/office/powerpoint/2010/main" val="4267594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1E49859-7954-443E-82D7-DF4A3E28AEE2}"/>
              </a:ext>
            </a:extLst>
          </p:cNvPr>
          <p:cNvSpPr>
            <a:spLocks noGrp="1"/>
          </p:cNvSpPr>
          <p:nvPr>
            <p:ph sz="quarter" idx="1"/>
          </p:nvPr>
        </p:nvSpPr>
        <p:spPr>
          <a:xfrm>
            <a:off x="304800" y="381000"/>
            <a:ext cx="8534400" cy="6248400"/>
          </a:xfrm>
        </p:spPr>
        <p:txBody>
          <a:bodyPr>
            <a:normAutofit/>
          </a:bodyPr>
          <a:lstStyle/>
          <a:p>
            <a:endParaRPr lang="en-US" sz="2200" b="1" dirty="0">
              <a:latin typeface="Calibri" panose="020F0502020204030204" pitchFamily="34" charset="0"/>
              <a:cs typeface="Calibri" panose="020F0502020204030204" pitchFamily="34" charset="0"/>
            </a:endParaRPr>
          </a:p>
          <a:p>
            <a:r>
              <a:rPr lang="en-US" sz="2200" b="1" dirty="0">
                <a:latin typeface="Calibri" panose="020F0502020204030204" pitchFamily="34" charset="0"/>
                <a:cs typeface="Calibri" panose="020F0502020204030204" pitchFamily="34" charset="0"/>
              </a:rPr>
              <a:t>Scalar output:</a:t>
            </a:r>
            <a:r>
              <a:rPr lang="en-US" sz="2200" dirty="0">
                <a:latin typeface="Calibri" panose="020F0502020204030204" pitchFamily="34" charset="0"/>
                <a:cs typeface="Calibri" panose="020F0502020204030204" pitchFamily="34" charset="0"/>
              </a:rPr>
              <a:t> The output of a neuron is a scalar, which means that the neuron only consists of one component. Several scalar outputs in turn form the vectorial input of another neuron. </a:t>
            </a:r>
          </a:p>
          <a:p>
            <a:r>
              <a:rPr lang="en-US" sz="2200" b="1" dirty="0">
                <a:latin typeface="Calibri" panose="020F0502020204030204" pitchFamily="34" charset="0"/>
                <a:cs typeface="Calibri" panose="020F0502020204030204" pitchFamily="34" charset="0"/>
              </a:rPr>
              <a:t>Synapses change input:</a:t>
            </a:r>
            <a:r>
              <a:rPr lang="en-US" sz="2200" dirty="0">
                <a:latin typeface="Calibri" panose="020F0502020204030204" pitchFamily="34" charset="0"/>
                <a:cs typeface="Calibri" panose="020F0502020204030204" pitchFamily="34" charset="0"/>
              </a:rPr>
              <a:t> In technical neural networks the inputs are preprocessed, too. They are multiplied by a number (the weight) – they are weighted. </a:t>
            </a:r>
          </a:p>
          <a:p>
            <a:r>
              <a:rPr lang="en-US" sz="2200" b="1" dirty="0">
                <a:latin typeface="Calibri" panose="020F0502020204030204" pitchFamily="34" charset="0"/>
                <a:cs typeface="Calibri" panose="020F0502020204030204" pitchFamily="34" charset="0"/>
              </a:rPr>
              <a:t>Accumulating the inputs: </a:t>
            </a:r>
            <a:r>
              <a:rPr lang="en-US" sz="2200" dirty="0">
                <a:latin typeface="Calibri" panose="020F0502020204030204" pitchFamily="34" charset="0"/>
                <a:cs typeface="Calibri" panose="020F0502020204030204" pitchFamily="34" charset="0"/>
              </a:rPr>
              <a:t>In biology, the inputs are summarized to a pulse according to the chemical change. After accumulation we continue with only one value, a scalar, instead of a vector. </a:t>
            </a:r>
          </a:p>
          <a:p>
            <a:r>
              <a:rPr lang="en-US" sz="2200" b="1" dirty="0">
                <a:latin typeface="Calibri" panose="020F0502020204030204" pitchFamily="34" charset="0"/>
                <a:cs typeface="Calibri" panose="020F0502020204030204" pitchFamily="34" charset="0"/>
              </a:rPr>
              <a:t>Non-linear characteristic: </a:t>
            </a:r>
            <a:r>
              <a:rPr lang="en-US" sz="2200" dirty="0">
                <a:latin typeface="Calibri" panose="020F0502020204030204" pitchFamily="34" charset="0"/>
                <a:cs typeface="Calibri" panose="020F0502020204030204" pitchFamily="34" charset="0"/>
              </a:rPr>
              <a:t>The input of our technical neurons is not proportional to the output. </a:t>
            </a:r>
          </a:p>
          <a:p>
            <a:r>
              <a:rPr lang="en-US" sz="2200" b="1" dirty="0">
                <a:latin typeface="Calibri" panose="020F0502020204030204" pitchFamily="34" charset="0"/>
                <a:cs typeface="Calibri" panose="020F0502020204030204" pitchFamily="34" charset="0"/>
              </a:rPr>
              <a:t>Adjustable weights:</a:t>
            </a:r>
            <a:r>
              <a:rPr lang="en-US" sz="2200" dirty="0">
                <a:latin typeface="Calibri" panose="020F0502020204030204" pitchFamily="34" charset="0"/>
                <a:cs typeface="Calibri" panose="020F0502020204030204" pitchFamily="34" charset="0"/>
              </a:rPr>
              <a:t> The weights weighting the inputs are variable, similar to the chemical processes at the synaptic cleft. This adds great dynamic to the network because power of chemical processes in cleft.</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53892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DEA87FC7-E92E-4CCA-84C6-27BFD2AEB61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 y="296426"/>
            <a:ext cx="8787960" cy="6180574"/>
          </a:xfrm>
        </p:spPr>
      </p:pic>
    </p:spTree>
    <p:extLst>
      <p:ext uri="{BB962C8B-B14F-4D97-AF65-F5344CB8AC3E}">
        <p14:creationId xmlns:p14="http://schemas.microsoft.com/office/powerpoint/2010/main" val="2066003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04800"/>
            <a:ext cx="8686800" cy="6248400"/>
          </a:xfrm>
        </p:spPr>
        <p:txBody>
          <a:bodyPr>
            <a:normAutofit/>
          </a:bodyPr>
          <a:lstStyle/>
          <a:p>
            <a:pPr marL="0" indent="0" algn="ctr">
              <a:buNone/>
            </a:pPr>
            <a:r>
              <a:rPr lang="en-US" sz="2400" b="1" dirty="0">
                <a:latin typeface="Calibri" panose="020F0502020204030204" pitchFamily="34" charset="0"/>
              </a:rPr>
              <a:t>Introduction, motivation and history</a:t>
            </a:r>
          </a:p>
          <a:p>
            <a:pPr marL="0" indent="0" algn="ctr">
              <a:buNone/>
            </a:pPr>
            <a:r>
              <a:rPr lang="en-US" sz="2400" b="1" dirty="0">
                <a:latin typeface="Calibri" panose="020F0502020204030204" pitchFamily="34" charset="0"/>
              </a:rPr>
              <a:t>Why Neural Network?</a:t>
            </a:r>
          </a:p>
          <a:p>
            <a:pPr marL="0" indent="0" algn="ctr">
              <a:buNone/>
            </a:pPr>
            <a:endParaRPr lang="en-US" sz="2400" b="1" dirty="0">
              <a:latin typeface="Calibri" panose="020F0502020204030204" pitchFamily="34" charset="0"/>
            </a:endParaRPr>
          </a:p>
          <a:p>
            <a:r>
              <a:rPr lang="en-US" sz="2200" dirty="0">
                <a:latin typeface="Calibri" panose="020F0502020204030204" pitchFamily="34" charset="0"/>
                <a:cs typeface="Calibri" panose="020F0502020204030204" pitchFamily="34" charset="0"/>
              </a:rPr>
              <a:t>Humans </a:t>
            </a:r>
            <a:r>
              <a:rPr lang="en-IN" sz="2200" dirty="0">
                <a:latin typeface="Calibri" panose="020F0502020204030204" pitchFamily="34" charset="0"/>
                <a:cs typeface="Calibri" panose="020F0502020204030204" pitchFamily="34" charset="0"/>
              </a:rPr>
              <a:t>have a brain, Computers have some processing units and memory.</a:t>
            </a:r>
          </a:p>
          <a:p>
            <a:r>
              <a:rPr lang="en-IN" sz="2200" dirty="0">
                <a:latin typeface="Calibri" panose="020F0502020204030204" pitchFamily="34" charset="0"/>
                <a:cs typeface="Calibri" panose="020F0502020204030204" pitchFamily="34" charset="0"/>
              </a:rPr>
              <a:t>Humans can learn, whereas </a:t>
            </a:r>
            <a:r>
              <a:rPr lang="en-US" sz="2200" dirty="0">
                <a:latin typeface="Calibri" panose="020F0502020204030204" pitchFamily="34" charset="0"/>
                <a:cs typeface="Calibri" panose="020F0502020204030204" pitchFamily="34" charset="0"/>
              </a:rPr>
              <a:t>Computers cannot learn.</a:t>
            </a:r>
          </a:p>
          <a:p>
            <a:r>
              <a:rPr lang="en-IN" sz="2200" dirty="0">
                <a:latin typeface="Calibri" panose="020F0502020204030204" pitchFamily="34" charset="0"/>
                <a:cs typeface="Calibri" panose="020F0502020204030204" pitchFamily="34" charset="0"/>
              </a:rPr>
              <a:t> Living beings do not have any program for developing their skills, which then only has to be executed.</a:t>
            </a:r>
          </a:p>
          <a:p>
            <a:r>
              <a:rPr lang="en-IN" sz="2200" dirty="0">
                <a:latin typeface="Calibri" panose="020F0502020204030204" pitchFamily="34" charset="0"/>
                <a:cs typeface="Calibri" panose="020F0502020204030204" pitchFamily="34" charset="0"/>
              </a:rPr>
              <a:t>Computer performs the most complex numerical calculations in a very short time, using a program.</a:t>
            </a:r>
          </a:p>
          <a:p>
            <a:r>
              <a:rPr lang="en-IN" sz="2200" dirty="0">
                <a:latin typeface="Calibri" panose="020F0502020204030204" pitchFamily="34" charset="0"/>
                <a:cs typeface="Calibri" panose="020F0502020204030204" pitchFamily="34" charset="0"/>
              </a:rPr>
              <a:t>A computer is static, has more passive data storage.</a:t>
            </a:r>
          </a:p>
          <a:p>
            <a:r>
              <a:rPr lang="en-US" sz="2200" dirty="0">
                <a:latin typeface="Calibri" panose="020F0502020204030204" pitchFamily="34" charset="0"/>
                <a:cs typeface="Calibri" panose="020F0502020204030204" pitchFamily="34" charset="0"/>
              </a:rPr>
              <a:t>Human brain is very simple but numerous nerve cells that work massively in parallel and have the capability to learn.</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16515</TotalTime>
  <Words>3931</Words>
  <Application>Microsoft Office PowerPoint</Application>
  <PresentationFormat>On-screen Show (4:3)</PresentationFormat>
  <Paragraphs>519</Paragraphs>
  <Slides>88</Slides>
  <Notes>1</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Equity</vt:lpstr>
      <vt:lpstr>SRM INSTITUTE OF SCIENCE AND TECHNOLOGY, CHENNAI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small robot with eight sensors and two motors. The arrow indicates the driving direction.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SRM INSTITUTE OF SCIENCE AND TECHNOLOGY, CHENNAI</dc:title>
  <dc:creator>My PC</dc:creator>
  <cp:lastModifiedBy>sasisimbu</cp:lastModifiedBy>
  <cp:revision>522</cp:revision>
  <dcterms:created xsi:type="dcterms:W3CDTF">2006-08-16T00:00:00Z</dcterms:created>
  <dcterms:modified xsi:type="dcterms:W3CDTF">2022-08-02T03:27:46Z</dcterms:modified>
</cp:coreProperties>
</file>